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5" r:id="rId1"/>
  </p:sldMasterIdLst>
  <p:notesMasterIdLst>
    <p:notesMasterId r:id="rId25"/>
  </p:notesMasterIdLst>
  <p:sldIdLst>
    <p:sldId id="256" r:id="rId2"/>
    <p:sldId id="265" r:id="rId3"/>
    <p:sldId id="259" r:id="rId4"/>
    <p:sldId id="294" r:id="rId5"/>
    <p:sldId id="258" r:id="rId6"/>
    <p:sldId id="288" r:id="rId7"/>
    <p:sldId id="262" r:id="rId8"/>
    <p:sldId id="296" r:id="rId9"/>
    <p:sldId id="267" r:id="rId10"/>
    <p:sldId id="261" r:id="rId11"/>
    <p:sldId id="260" r:id="rId12"/>
    <p:sldId id="270" r:id="rId13"/>
    <p:sldId id="264" r:id="rId14"/>
    <p:sldId id="272" r:id="rId15"/>
    <p:sldId id="274" r:id="rId16"/>
    <p:sldId id="303" r:id="rId17"/>
    <p:sldId id="281" r:id="rId18"/>
    <p:sldId id="302" r:id="rId19"/>
    <p:sldId id="277" r:id="rId20"/>
    <p:sldId id="279" r:id="rId21"/>
    <p:sldId id="297" r:id="rId22"/>
    <p:sldId id="280" r:id="rId23"/>
    <p:sldId id="285"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yl Warren" initials="C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66"/>
    <a:srgbClr val="CCCCFF"/>
    <a:srgbClr val="FF66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108" d="100"/>
          <a:sy n="108" d="100"/>
        </p:scale>
        <p:origin x="1704"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9D1F4-0D7C-4104-8318-4CCD974A9670}" type="doc">
      <dgm:prSet loTypeId="urn:microsoft.com/office/officeart/2005/8/layout/cycle3" loCatId="cycle" qsTypeId="urn:microsoft.com/office/officeart/2005/8/quickstyle/simple5" qsCatId="simple" csTypeId="urn:microsoft.com/office/officeart/2005/8/colors/colorful1" csCatId="colorful" phldr="1"/>
      <dgm:spPr/>
      <dgm:t>
        <a:bodyPr/>
        <a:lstStyle/>
        <a:p>
          <a:endParaRPr lang="en-US"/>
        </a:p>
      </dgm:t>
    </dgm:pt>
    <dgm:pt modelId="{1E4E7150-D0C6-4BDC-8B55-2B7846E911A5}">
      <dgm:prSet phldrT="[Text]" custT="1"/>
      <dgm:spPr/>
      <dgm:t>
        <a:bodyPr/>
        <a:lstStyle/>
        <a:p>
          <a:r>
            <a:rPr lang="en-US" sz="900" dirty="0">
              <a:solidFill>
                <a:schemeClr val="bg1"/>
              </a:solidFill>
            </a:rPr>
            <a:t>Tre Breedlove, Environmental Health Supervisor</a:t>
          </a:r>
        </a:p>
      </dgm:t>
    </dgm:pt>
    <dgm:pt modelId="{4ED86E13-7A43-478F-9EBD-35D27233F010}" type="parTrans" cxnId="{12344504-DCD3-4A6A-BF35-F28283915DAA}">
      <dgm:prSet/>
      <dgm:spPr/>
      <dgm:t>
        <a:bodyPr/>
        <a:lstStyle/>
        <a:p>
          <a:endParaRPr lang="en-US"/>
        </a:p>
      </dgm:t>
    </dgm:pt>
    <dgm:pt modelId="{549E8D99-61ED-4805-A927-896A1A2B4FB5}" type="sibTrans" cxnId="{12344504-DCD3-4A6A-BF35-F28283915DAA}">
      <dgm:prSet/>
      <dgm:spPr>
        <a:solidFill>
          <a:schemeClr val="accent1"/>
        </a:solidFill>
      </dgm:spPr>
      <dgm:t>
        <a:bodyPr/>
        <a:lstStyle/>
        <a:p>
          <a:endParaRPr lang="en-US"/>
        </a:p>
      </dgm:t>
    </dgm:pt>
    <dgm:pt modelId="{581704FF-3095-4E48-8A48-54B4EE2478A4}">
      <dgm:prSet phldrT="[Text]" custT="1"/>
      <dgm:spPr>
        <a:solidFill>
          <a:schemeClr val="tx2">
            <a:lumMod val="75000"/>
          </a:schemeClr>
        </a:solidFill>
      </dgm:spPr>
      <dgm:t>
        <a:bodyPr/>
        <a:lstStyle/>
        <a:p>
          <a:r>
            <a:rPr lang="en-US" sz="900" dirty="0">
              <a:solidFill>
                <a:schemeClr val="bg1"/>
              </a:solidFill>
            </a:rPr>
            <a:t>Cheryl Warren,</a:t>
          </a:r>
        </a:p>
        <a:p>
          <a:r>
            <a:rPr lang="en-US" sz="900" dirty="0">
              <a:solidFill>
                <a:schemeClr val="bg1"/>
              </a:solidFill>
            </a:rPr>
            <a:t>Business Officer I</a:t>
          </a:r>
        </a:p>
      </dgm:t>
    </dgm:pt>
    <dgm:pt modelId="{F942DFA3-616F-4ABA-8D36-4618F9F7FD40}" type="parTrans" cxnId="{789D7E60-46D7-4B39-A38A-6BED39B37E8A}">
      <dgm:prSet/>
      <dgm:spPr/>
      <dgm:t>
        <a:bodyPr/>
        <a:lstStyle/>
        <a:p>
          <a:endParaRPr lang="en-US"/>
        </a:p>
      </dgm:t>
    </dgm:pt>
    <dgm:pt modelId="{8CD13454-4368-4BED-B244-491B5FC448C7}" type="sibTrans" cxnId="{789D7E60-46D7-4B39-A38A-6BED39B37E8A}">
      <dgm:prSet/>
      <dgm:spPr/>
      <dgm:t>
        <a:bodyPr/>
        <a:lstStyle/>
        <a:p>
          <a:endParaRPr lang="en-US"/>
        </a:p>
      </dgm:t>
    </dgm:pt>
    <dgm:pt modelId="{E0EA6BD7-E9B1-4897-923B-B72C1519E352}">
      <dgm:prSet custT="1"/>
      <dgm:spPr>
        <a:solidFill>
          <a:srgbClr val="FFFF66"/>
        </a:solidFill>
      </dgm:spPr>
      <dgm:t>
        <a:bodyPr/>
        <a:lstStyle/>
        <a:p>
          <a:r>
            <a:rPr lang="en-US" sz="900" dirty="0">
              <a:solidFill>
                <a:schemeClr val="bg1"/>
              </a:solidFill>
            </a:rPr>
            <a:t>Sheila Person,               WIC Director</a:t>
          </a:r>
        </a:p>
      </dgm:t>
    </dgm:pt>
    <dgm:pt modelId="{E98E04DA-B98D-4A4D-82C4-A26197235A66}" type="parTrans" cxnId="{F94C6B19-69F6-4681-AD0F-79C14B6D81FE}">
      <dgm:prSet/>
      <dgm:spPr/>
      <dgm:t>
        <a:bodyPr/>
        <a:lstStyle/>
        <a:p>
          <a:endParaRPr lang="en-US"/>
        </a:p>
      </dgm:t>
    </dgm:pt>
    <dgm:pt modelId="{596CA026-162D-4F28-8C63-60B96F71D721}" type="sibTrans" cxnId="{F94C6B19-69F6-4681-AD0F-79C14B6D81FE}">
      <dgm:prSet/>
      <dgm:spPr/>
      <dgm:t>
        <a:bodyPr/>
        <a:lstStyle/>
        <a:p>
          <a:endParaRPr lang="en-US"/>
        </a:p>
      </dgm:t>
    </dgm:pt>
    <dgm:pt modelId="{942EECD7-9076-430E-BFE0-1FBB3129CECB}">
      <dgm:prSet custT="1"/>
      <dgm:spPr/>
      <dgm:t>
        <a:bodyPr/>
        <a:lstStyle/>
        <a:p>
          <a:r>
            <a:rPr lang="en-US" sz="900" dirty="0">
              <a:solidFill>
                <a:schemeClr val="bg1"/>
              </a:solidFill>
            </a:rPr>
            <a:t>Tina Edwards,</a:t>
          </a:r>
        </a:p>
        <a:p>
          <a:r>
            <a:rPr lang="en-US" sz="900" dirty="0">
              <a:solidFill>
                <a:schemeClr val="bg1"/>
              </a:solidFill>
            </a:rPr>
            <a:t>Lab Manager </a:t>
          </a:r>
        </a:p>
      </dgm:t>
    </dgm:pt>
    <dgm:pt modelId="{6FB598BC-0469-4BDE-ABF0-EF892B9B9E19}" type="parTrans" cxnId="{A095C0B5-BCA5-4C09-A4D3-5151AB8AD933}">
      <dgm:prSet/>
      <dgm:spPr/>
      <dgm:t>
        <a:bodyPr/>
        <a:lstStyle/>
        <a:p>
          <a:endParaRPr lang="en-US"/>
        </a:p>
      </dgm:t>
    </dgm:pt>
    <dgm:pt modelId="{E4BE85E3-CBCA-4A3B-BD65-B40C61BACC02}" type="sibTrans" cxnId="{A095C0B5-BCA5-4C09-A4D3-5151AB8AD933}">
      <dgm:prSet/>
      <dgm:spPr/>
      <dgm:t>
        <a:bodyPr/>
        <a:lstStyle/>
        <a:p>
          <a:endParaRPr lang="en-US"/>
        </a:p>
      </dgm:t>
    </dgm:pt>
    <dgm:pt modelId="{AB43A5B9-BB1C-476C-BFB6-742047D233E0}">
      <dgm:prSet custT="1"/>
      <dgm:spPr>
        <a:solidFill>
          <a:srgbClr val="FF66CC"/>
        </a:solidFill>
      </dgm:spPr>
      <dgm:t>
        <a:bodyPr/>
        <a:lstStyle/>
        <a:p>
          <a:r>
            <a:rPr lang="en-US" sz="900" dirty="0">
              <a:solidFill>
                <a:schemeClr val="bg1"/>
              </a:solidFill>
            </a:rPr>
            <a:t>Susan Finney,</a:t>
          </a:r>
        </a:p>
        <a:p>
          <a:r>
            <a:rPr lang="en-US" sz="900" dirty="0">
              <a:solidFill>
                <a:schemeClr val="bg1"/>
              </a:solidFill>
            </a:rPr>
            <a:t>Home Health Nursing Supervisor</a:t>
          </a:r>
        </a:p>
      </dgm:t>
    </dgm:pt>
    <dgm:pt modelId="{E017D0D1-8102-4C63-AD71-603CB81B5575}" type="parTrans" cxnId="{D27BF744-9C62-4901-8F4C-2A27223227F5}">
      <dgm:prSet/>
      <dgm:spPr/>
      <dgm:t>
        <a:bodyPr/>
        <a:lstStyle/>
        <a:p>
          <a:endParaRPr lang="en-US"/>
        </a:p>
      </dgm:t>
    </dgm:pt>
    <dgm:pt modelId="{0302258E-05A0-44F5-9D31-0305DA85F1CA}" type="sibTrans" cxnId="{D27BF744-9C62-4901-8F4C-2A27223227F5}">
      <dgm:prSet/>
      <dgm:spPr/>
      <dgm:t>
        <a:bodyPr/>
        <a:lstStyle/>
        <a:p>
          <a:endParaRPr lang="en-US"/>
        </a:p>
      </dgm:t>
    </dgm:pt>
    <dgm:pt modelId="{B7CC4EF2-5D51-4DD6-B39D-FC8A7F09D607}">
      <dgm:prSet custT="1"/>
      <dgm:spPr/>
      <dgm:t>
        <a:bodyPr/>
        <a:lstStyle/>
        <a:p>
          <a:r>
            <a:rPr lang="en-US" sz="900" dirty="0">
              <a:solidFill>
                <a:schemeClr val="bg1"/>
              </a:solidFill>
            </a:rPr>
            <a:t>Misty Gibbs,</a:t>
          </a:r>
        </a:p>
        <a:p>
          <a:r>
            <a:rPr lang="en-US" sz="900" dirty="0">
              <a:solidFill>
                <a:schemeClr val="bg1"/>
              </a:solidFill>
            </a:rPr>
            <a:t>Human Services Planner/Eval  II</a:t>
          </a:r>
        </a:p>
      </dgm:t>
    </dgm:pt>
    <dgm:pt modelId="{3C683CA4-7BAA-4846-8E4D-3C61243E15D9}" type="parTrans" cxnId="{67135782-2E03-43CA-96FC-D24BDEFE6E9C}">
      <dgm:prSet/>
      <dgm:spPr/>
      <dgm:t>
        <a:bodyPr/>
        <a:lstStyle/>
        <a:p>
          <a:endParaRPr lang="en-US"/>
        </a:p>
      </dgm:t>
    </dgm:pt>
    <dgm:pt modelId="{502DF75F-8C58-4260-BBE9-770FCDD1198A}" type="sibTrans" cxnId="{67135782-2E03-43CA-96FC-D24BDEFE6E9C}">
      <dgm:prSet/>
      <dgm:spPr/>
      <dgm:t>
        <a:bodyPr/>
        <a:lstStyle/>
        <a:p>
          <a:endParaRPr lang="en-US"/>
        </a:p>
      </dgm:t>
    </dgm:pt>
    <dgm:pt modelId="{D7A10B9F-3BC7-4319-9027-E1EF628318D0}">
      <dgm:prSet custT="1"/>
      <dgm:spPr/>
      <dgm:t>
        <a:bodyPr/>
        <a:lstStyle/>
        <a:p>
          <a:r>
            <a:rPr lang="en-US" sz="900" dirty="0">
              <a:solidFill>
                <a:schemeClr val="bg1"/>
              </a:solidFill>
            </a:rPr>
            <a:t>Kelly Tate, Clinical Nursing Supervisor</a:t>
          </a:r>
        </a:p>
      </dgm:t>
    </dgm:pt>
    <dgm:pt modelId="{68C6B7AA-A72A-4753-9F0B-CB14E737D91A}" type="parTrans" cxnId="{93C8D2DB-E294-4874-9895-2F1BDDBB048C}">
      <dgm:prSet/>
      <dgm:spPr/>
      <dgm:t>
        <a:bodyPr/>
        <a:lstStyle/>
        <a:p>
          <a:endParaRPr lang="en-US"/>
        </a:p>
      </dgm:t>
    </dgm:pt>
    <dgm:pt modelId="{70562A28-F694-4206-A57D-0A2C6A574E51}" type="sibTrans" cxnId="{93C8D2DB-E294-4874-9895-2F1BDDBB048C}">
      <dgm:prSet/>
      <dgm:spPr/>
      <dgm:t>
        <a:bodyPr/>
        <a:lstStyle/>
        <a:p>
          <a:endParaRPr lang="en-US"/>
        </a:p>
      </dgm:t>
    </dgm:pt>
    <dgm:pt modelId="{9656C333-1018-4D1E-A2F5-930965DD4F4D}">
      <dgm:prSet phldrT="[Text]"/>
      <dgm:spPr/>
      <dgm:t>
        <a:bodyPr/>
        <a:lstStyle/>
        <a:p>
          <a:endParaRPr lang="en-US" dirty="0">
            <a:solidFill>
              <a:schemeClr val="bg1"/>
            </a:solidFill>
          </a:endParaRPr>
        </a:p>
      </dgm:t>
    </dgm:pt>
    <dgm:pt modelId="{C92079BC-FE96-48BE-AADC-013AC01713F3}" type="sibTrans" cxnId="{773C9EFC-C4F5-456D-B74C-99677A37D14A}">
      <dgm:prSet/>
      <dgm:spPr/>
      <dgm:t>
        <a:bodyPr/>
        <a:lstStyle/>
        <a:p>
          <a:endParaRPr lang="en-US"/>
        </a:p>
      </dgm:t>
    </dgm:pt>
    <dgm:pt modelId="{C333ABED-D70D-49A8-8C53-96F2B3F28049}" type="parTrans" cxnId="{773C9EFC-C4F5-456D-B74C-99677A37D14A}">
      <dgm:prSet/>
      <dgm:spPr/>
      <dgm:t>
        <a:bodyPr/>
        <a:lstStyle/>
        <a:p>
          <a:endParaRPr lang="en-US"/>
        </a:p>
      </dgm:t>
    </dgm:pt>
    <dgm:pt modelId="{75EF9304-1E23-4177-9DAF-99C5694E3A96}" type="pres">
      <dgm:prSet presAssocID="{63D9D1F4-0D7C-4104-8318-4CCD974A9670}" presName="Name0" presStyleCnt="0">
        <dgm:presLayoutVars>
          <dgm:dir/>
          <dgm:resizeHandles val="exact"/>
        </dgm:presLayoutVars>
      </dgm:prSet>
      <dgm:spPr/>
    </dgm:pt>
    <dgm:pt modelId="{DC656230-D599-477A-810D-6C2A91CCDECC}" type="pres">
      <dgm:prSet presAssocID="{63D9D1F4-0D7C-4104-8318-4CCD974A9670}" presName="cycle" presStyleCnt="0"/>
      <dgm:spPr/>
    </dgm:pt>
    <dgm:pt modelId="{F5A8B98E-8B4D-4076-ABD9-092023540012}" type="pres">
      <dgm:prSet presAssocID="{1E4E7150-D0C6-4BDC-8B55-2B7846E911A5}" presName="nodeFirstNode" presStyleLbl="node1" presStyleIdx="0" presStyleCnt="8" custScaleY="152608" custRadScaleRad="110301" custRadScaleInc="208124">
        <dgm:presLayoutVars>
          <dgm:bulletEnabled val="1"/>
        </dgm:presLayoutVars>
      </dgm:prSet>
      <dgm:spPr/>
    </dgm:pt>
    <dgm:pt modelId="{A12C59EC-26A9-4A46-8C89-3BEADCDAFD6C}" type="pres">
      <dgm:prSet presAssocID="{549E8D99-61ED-4805-A927-896A1A2B4FB5}" presName="sibTransFirstNode" presStyleLbl="bgShp" presStyleIdx="0" presStyleCnt="1" custLinFactNeighborX="-37582" custLinFactNeighborY="-24836"/>
      <dgm:spPr/>
    </dgm:pt>
    <dgm:pt modelId="{5513CD2B-F9B8-4EAF-A233-652E9487A826}" type="pres">
      <dgm:prSet presAssocID="{9656C333-1018-4D1E-A2F5-930965DD4F4D}" presName="nodeFollowingNodes" presStyleLbl="node1" presStyleIdx="1" presStyleCnt="8" custFlipVert="1" custFlipHor="1" custScaleX="99183" custScaleY="102003" custRadScaleRad="85835" custRadScaleInc="-43790">
        <dgm:presLayoutVars>
          <dgm:bulletEnabled val="1"/>
        </dgm:presLayoutVars>
      </dgm:prSet>
      <dgm:spPr/>
    </dgm:pt>
    <dgm:pt modelId="{7C03DE88-381C-4F2E-AB81-B2A05B27DED0}" type="pres">
      <dgm:prSet presAssocID="{581704FF-3095-4E48-8A48-54B4EE2478A4}" presName="nodeFollowingNodes" presStyleLbl="node1" presStyleIdx="2" presStyleCnt="8" custScaleY="135677" custRadScaleRad="100432" custRadScaleInc="434992">
        <dgm:presLayoutVars>
          <dgm:bulletEnabled val="1"/>
        </dgm:presLayoutVars>
      </dgm:prSet>
      <dgm:spPr/>
    </dgm:pt>
    <dgm:pt modelId="{94378A01-C561-4683-BCB7-157F91B7B80B}" type="pres">
      <dgm:prSet presAssocID="{E0EA6BD7-E9B1-4897-923B-B72C1519E352}" presName="nodeFollowingNodes" presStyleLbl="node1" presStyleIdx="3" presStyleCnt="8" custScaleY="136309" custRadScaleRad="83977" custRadScaleInc="-267455">
        <dgm:presLayoutVars>
          <dgm:bulletEnabled val="1"/>
        </dgm:presLayoutVars>
      </dgm:prSet>
      <dgm:spPr/>
    </dgm:pt>
    <dgm:pt modelId="{9DDB9949-58C3-487E-9A99-FBE382201776}" type="pres">
      <dgm:prSet presAssocID="{942EECD7-9076-430E-BFE0-1FBB3129CECB}" presName="nodeFollowingNodes" presStyleLbl="node1" presStyleIdx="4" presStyleCnt="8" custScaleY="91026" custRadScaleRad="117958" custRadScaleInc="-25688">
        <dgm:presLayoutVars>
          <dgm:bulletEnabled val="1"/>
        </dgm:presLayoutVars>
      </dgm:prSet>
      <dgm:spPr/>
    </dgm:pt>
    <dgm:pt modelId="{58E41D68-A7C2-451B-BBC4-61A12557D613}" type="pres">
      <dgm:prSet presAssocID="{AB43A5B9-BB1C-476C-BFB6-742047D233E0}" presName="nodeFollowingNodes" presStyleLbl="node1" presStyleIdx="5" presStyleCnt="8" custScaleX="115761" custScaleY="122347" custRadScaleRad="100583" custRadScaleInc="-4779">
        <dgm:presLayoutVars>
          <dgm:bulletEnabled val="1"/>
        </dgm:presLayoutVars>
      </dgm:prSet>
      <dgm:spPr/>
    </dgm:pt>
    <dgm:pt modelId="{F96C2900-37A0-4497-A746-E5773A4ABCE7}" type="pres">
      <dgm:prSet presAssocID="{B7CC4EF2-5D51-4DD6-B39D-FC8A7F09D607}" presName="nodeFollowingNodes" presStyleLbl="node1" presStyleIdx="6" presStyleCnt="8" custScaleY="139471" custRadScaleRad="119434" custRadScaleInc="-371775">
        <dgm:presLayoutVars>
          <dgm:bulletEnabled val="1"/>
        </dgm:presLayoutVars>
      </dgm:prSet>
      <dgm:spPr/>
    </dgm:pt>
    <dgm:pt modelId="{40C0D081-ABC7-4F6A-9786-82734CE97ABA}" type="pres">
      <dgm:prSet presAssocID="{D7A10B9F-3BC7-4319-9027-E1EF628318D0}" presName="nodeFollowingNodes" presStyleLbl="node1" presStyleIdx="7" presStyleCnt="8" custScaleY="146288">
        <dgm:presLayoutVars>
          <dgm:bulletEnabled val="1"/>
        </dgm:presLayoutVars>
      </dgm:prSet>
      <dgm:spPr/>
    </dgm:pt>
  </dgm:ptLst>
  <dgm:cxnLst>
    <dgm:cxn modelId="{DF833603-3460-44F3-8324-1C565CE41846}" type="presOf" srcId="{549E8D99-61ED-4805-A927-896A1A2B4FB5}" destId="{A12C59EC-26A9-4A46-8C89-3BEADCDAFD6C}" srcOrd="0" destOrd="0" presId="urn:microsoft.com/office/officeart/2005/8/layout/cycle3"/>
    <dgm:cxn modelId="{12344504-DCD3-4A6A-BF35-F28283915DAA}" srcId="{63D9D1F4-0D7C-4104-8318-4CCD974A9670}" destId="{1E4E7150-D0C6-4BDC-8B55-2B7846E911A5}" srcOrd="0" destOrd="0" parTransId="{4ED86E13-7A43-478F-9EBD-35D27233F010}" sibTransId="{549E8D99-61ED-4805-A927-896A1A2B4FB5}"/>
    <dgm:cxn modelId="{3F9ECE09-6E35-4AE4-BE37-5B493571CB9A}" type="presOf" srcId="{581704FF-3095-4E48-8A48-54B4EE2478A4}" destId="{7C03DE88-381C-4F2E-AB81-B2A05B27DED0}" srcOrd="0" destOrd="0" presId="urn:microsoft.com/office/officeart/2005/8/layout/cycle3"/>
    <dgm:cxn modelId="{F94C6B19-69F6-4681-AD0F-79C14B6D81FE}" srcId="{63D9D1F4-0D7C-4104-8318-4CCD974A9670}" destId="{E0EA6BD7-E9B1-4897-923B-B72C1519E352}" srcOrd="3" destOrd="0" parTransId="{E98E04DA-B98D-4A4D-82C4-A26197235A66}" sibTransId="{596CA026-162D-4F28-8C63-60B96F71D721}"/>
    <dgm:cxn modelId="{0ED17860-3FBC-4178-9A34-A2289B99A3CB}" type="presOf" srcId="{942EECD7-9076-430E-BFE0-1FBB3129CECB}" destId="{9DDB9949-58C3-487E-9A99-FBE382201776}" srcOrd="0" destOrd="0" presId="urn:microsoft.com/office/officeart/2005/8/layout/cycle3"/>
    <dgm:cxn modelId="{789D7E60-46D7-4B39-A38A-6BED39B37E8A}" srcId="{63D9D1F4-0D7C-4104-8318-4CCD974A9670}" destId="{581704FF-3095-4E48-8A48-54B4EE2478A4}" srcOrd="2" destOrd="0" parTransId="{F942DFA3-616F-4ABA-8D36-4618F9F7FD40}" sibTransId="{8CD13454-4368-4BED-B244-491B5FC448C7}"/>
    <dgm:cxn modelId="{D27BF744-9C62-4901-8F4C-2A27223227F5}" srcId="{63D9D1F4-0D7C-4104-8318-4CCD974A9670}" destId="{AB43A5B9-BB1C-476C-BFB6-742047D233E0}" srcOrd="5" destOrd="0" parTransId="{E017D0D1-8102-4C63-AD71-603CB81B5575}" sibTransId="{0302258E-05A0-44F5-9D31-0305DA85F1CA}"/>
    <dgm:cxn modelId="{DA02E865-DBFE-4FF7-AD48-FA50A21D522F}" type="presOf" srcId="{D7A10B9F-3BC7-4319-9027-E1EF628318D0}" destId="{40C0D081-ABC7-4F6A-9786-82734CE97ABA}" srcOrd="0" destOrd="0" presId="urn:microsoft.com/office/officeart/2005/8/layout/cycle3"/>
    <dgm:cxn modelId="{8B828F47-EFC6-45A3-BF56-337712243C84}" type="presOf" srcId="{63D9D1F4-0D7C-4104-8318-4CCD974A9670}" destId="{75EF9304-1E23-4177-9DAF-99C5694E3A96}" srcOrd="0" destOrd="0" presId="urn:microsoft.com/office/officeart/2005/8/layout/cycle3"/>
    <dgm:cxn modelId="{EB593B69-6AD8-40A8-B268-F7AA53B855CF}" type="presOf" srcId="{E0EA6BD7-E9B1-4897-923B-B72C1519E352}" destId="{94378A01-C561-4683-BCB7-157F91B7B80B}" srcOrd="0" destOrd="0" presId="urn:microsoft.com/office/officeart/2005/8/layout/cycle3"/>
    <dgm:cxn modelId="{87B3D852-1EB4-4E14-A000-AE239489A6E8}" type="presOf" srcId="{AB43A5B9-BB1C-476C-BFB6-742047D233E0}" destId="{58E41D68-A7C2-451B-BBC4-61A12557D613}" srcOrd="0" destOrd="0" presId="urn:microsoft.com/office/officeart/2005/8/layout/cycle3"/>
    <dgm:cxn modelId="{67135782-2E03-43CA-96FC-D24BDEFE6E9C}" srcId="{63D9D1F4-0D7C-4104-8318-4CCD974A9670}" destId="{B7CC4EF2-5D51-4DD6-B39D-FC8A7F09D607}" srcOrd="6" destOrd="0" parTransId="{3C683CA4-7BAA-4846-8E4D-3C61243E15D9}" sibTransId="{502DF75F-8C58-4260-BBE9-770FCDD1198A}"/>
    <dgm:cxn modelId="{88A49784-0F6A-464B-B3E0-B4EE22652691}" type="presOf" srcId="{9656C333-1018-4D1E-A2F5-930965DD4F4D}" destId="{5513CD2B-F9B8-4EAF-A233-652E9487A826}" srcOrd="0" destOrd="0" presId="urn:microsoft.com/office/officeart/2005/8/layout/cycle3"/>
    <dgm:cxn modelId="{A095C0B5-BCA5-4C09-A4D3-5151AB8AD933}" srcId="{63D9D1F4-0D7C-4104-8318-4CCD974A9670}" destId="{942EECD7-9076-430E-BFE0-1FBB3129CECB}" srcOrd="4" destOrd="0" parTransId="{6FB598BC-0469-4BDE-ABF0-EF892B9B9E19}" sibTransId="{E4BE85E3-CBCA-4A3B-BD65-B40C61BACC02}"/>
    <dgm:cxn modelId="{FCB644D0-70D7-4266-AA28-3F56A486FECE}" type="presOf" srcId="{1E4E7150-D0C6-4BDC-8B55-2B7846E911A5}" destId="{F5A8B98E-8B4D-4076-ABD9-092023540012}" srcOrd="0" destOrd="0" presId="urn:microsoft.com/office/officeart/2005/8/layout/cycle3"/>
    <dgm:cxn modelId="{93C8D2DB-E294-4874-9895-2F1BDDBB048C}" srcId="{63D9D1F4-0D7C-4104-8318-4CCD974A9670}" destId="{D7A10B9F-3BC7-4319-9027-E1EF628318D0}" srcOrd="7" destOrd="0" parTransId="{68C6B7AA-A72A-4753-9F0B-CB14E737D91A}" sibTransId="{70562A28-F694-4206-A57D-0A2C6A574E51}"/>
    <dgm:cxn modelId="{458920E0-D084-40D3-BBDA-09BE7DD2A845}" type="presOf" srcId="{B7CC4EF2-5D51-4DD6-B39D-FC8A7F09D607}" destId="{F96C2900-37A0-4497-A746-E5773A4ABCE7}" srcOrd="0" destOrd="0" presId="urn:microsoft.com/office/officeart/2005/8/layout/cycle3"/>
    <dgm:cxn modelId="{773C9EFC-C4F5-456D-B74C-99677A37D14A}" srcId="{63D9D1F4-0D7C-4104-8318-4CCD974A9670}" destId="{9656C333-1018-4D1E-A2F5-930965DD4F4D}" srcOrd="1" destOrd="0" parTransId="{C333ABED-D70D-49A8-8C53-96F2B3F28049}" sibTransId="{C92079BC-FE96-48BE-AADC-013AC01713F3}"/>
    <dgm:cxn modelId="{018A4917-9D1C-43FB-97D3-3B50DF6E26D5}" type="presParOf" srcId="{75EF9304-1E23-4177-9DAF-99C5694E3A96}" destId="{DC656230-D599-477A-810D-6C2A91CCDECC}" srcOrd="0" destOrd="0" presId="urn:microsoft.com/office/officeart/2005/8/layout/cycle3"/>
    <dgm:cxn modelId="{320ED098-05F1-455A-B16A-863B9FBCAAC8}" type="presParOf" srcId="{DC656230-D599-477A-810D-6C2A91CCDECC}" destId="{F5A8B98E-8B4D-4076-ABD9-092023540012}" srcOrd="0" destOrd="0" presId="urn:microsoft.com/office/officeart/2005/8/layout/cycle3"/>
    <dgm:cxn modelId="{5D2ED3E5-EFFC-4D59-8207-B35ACEB29B41}" type="presParOf" srcId="{DC656230-D599-477A-810D-6C2A91CCDECC}" destId="{A12C59EC-26A9-4A46-8C89-3BEADCDAFD6C}" srcOrd="1" destOrd="0" presId="urn:microsoft.com/office/officeart/2005/8/layout/cycle3"/>
    <dgm:cxn modelId="{56810BB1-23D5-47CC-A587-71F267915E0A}" type="presParOf" srcId="{DC656230-D599-477A-810D-6C2A91CCDECC}" destId="{5513CD2B-F9B8-4EAF-A233-652E9487A826}" srcOrd="2" destOrd="0" presId="urn:microsoft.com/office/officeart/2005/8/layout/cycle3"/>
    <dgm:cxn modelId="{40E0821F-F353-40BC-BA8D-444E7098953F}" type="presParOf" srcId="{DC656230-D599-477A-810D-6C2A91CCDECC}" destId="{7C03DE88-381C-4F2E-AB81-B2A05B27DED0}" srcOrd="3" destOrd="0" presId="urn:microsoft.com/office/officeart/2005/8/layout/cycle3"/>
    <dgm:cxn modelId="{C8DC9458-DB62-445D-8EC9-455AF067B1D7}" type="presParOf" srcId="{DC656230-D599-477A-810D-6C2A91CCDECC}" destId="{94378A01-C561-4683-BCB7-157F91B7B80B}" srcOrd="4" destOrd="0" presId="urn:microsoft.com/office/officeart/2005/8/layout/cycle3"/>
    <dgm:cxn modelId="{18743608-6809-48E3-BC59-DACF646A6B94}" type="presParOf" srcId="{DC656230-D599-477A-810D-6C2A91CCDECC}" destId="{9DDB9949-58C3-487E-9A99-FBE382201776}" srcOrd="5" destOrd="0" presId="urn:microsoft.com/office/officeart/2005/8/layout/cycle3"/>
    <dgm:cxn modelId="{83427843-E516-429B-84B8-C37096C46765}" type="presParOf" srcId="{DC656230-D599-477A-810D-6C2A91CCDECC}" destId="{58E41D68-A7C2-451B-BBC4-61A12557D613}" srcOrd="6" destOrd="0" presId="urn:microsoft.com/office/officeart/2005/8/layout/cycle3"/>
    <dgm:cxn modelId="{FB1C6451-17F6-4AA4-98F1-6D83AF91A3E2}" type="presParOf" srcId="{DC656230-D599-477A-810D-6C2A91CCDECC}" destId="{F96C2900-37A0-4497-A746-E5773A4ABCE7}" srcOrd="7" destOrd="0" presId="urn:microsoft.com/office/officeart/2005/8/layout/cycle3"/>
    <dgm:cxn modelId="{9DBFCC67-02C8-4932-AE8E-B2CB3E070637}" type="presParOf" srcId="{DC656230-D599-477A-810D-6C2A91CCDECC}" destId="{40C0D081-ABC7-4F6A-9786-82734CE97ABA}" srcOrd="8"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39AFE-A878-4992-B54D-3D9BAA169B8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986ECD4B-CB00-474C-8E6B-7A14C6100396}">
      <dgm:prSet phldrT="[Text]"/>
      <dgm:spPr>
        <a:solidFill>
          <a:schemeClr val="accent5">
            <a:lumMod val="75000"/>
          </a:schemeClr>
        </a:solidFill>
      </dgm:spPr>
      <dgm:t>
        <a:bodyPr/>
        <a:lstStyle/>
        <a:p>
          <a:r>
            <a:rPr lang="en-US" dirty="0"/>
            <a:t>Board of Health </a:t>
          </a:r>
        </a:p>
      </dgm:t>
    </dgm:pt>
    <dgm:pt modelId="{F5DCF435-4547-445E-9C3A-FA8C2B718F97}" type="parTrans" cxnId="{22B580E8-F6A2-4D26-A40A-A00DAFA63789}">
      <dgm:prSet/>
      <dgm:spPr/>
      <dgm:t>
        <a:bodyPr/>
        <a:lstStyle/>
        <a:p>
          <a:endParaRPr lang="en-US"/>
        </a:p>
      </dgm:t>
    </dgm:pt>
    <dgm:pt modelId="{E440655A-2E22-4230-8808-70F7FEC39AC9}" type="sibTrans" cxnId="{22B580E8-F6A2-4D26-A40A-A00DAFA63789}">
      <dgm:prSet/>
      <dgm:spPr/>
      <dgm:t>
        <a:bodyPr/>
        <a:lstStyle/>
        <a:p>
          <a:endParaRPr lang="en-US"/>
        </a:p>
      </dgm:t>
    </dgm:pt>
    <dgm:pt modelId="{4CD76F44-1EC3-4B30-86B6-49B4AC388755}">
      <dgm:prSet phldrT="[Text]" custT="1"/>
      <dgm:spPr/>
      <dgm:t>
        <a:bodyPr/>
        <a:lstStyle/>
        <a:p>
          <a:r>
            <a:rPr lang="en-US" sz="900" dirty="0">
              <a:solidFill>
                <a:schemeClr val="tx1"/>
              </a:solidFill>
            </a:rPr>
            <a:t>Dr. Jordan White</a:t>
          </a:r>
        </a:p>
      </dgm:t>
    </dgm:pt>
    <dgm:pt modelId="{B16D9CC1-6536-4188-A9DC-BED032A573FA}" type="parTrans" cxnId="{606C981F-D6BE-4655-A65D-D8084F900A7E}">
      <dgm:prSet/>
      <dgm:spPr/>
      <dgm:t>
        <a:bodyPr/>
        <a:lstStyle/>
        <a:p>
          <a:endParaRPr lang="en-US" dirty="0"/>
        </a:p>
      </dgm:t>
    </dgm:pt>
    <dgm:pt modelId="{454E20DE-11C9-4094-A60C-AF17FECE6212}" type="sibTrans" cxnId="{606C981F-D6BE-4655-A65D-D8084F900A7E}">
      <dgm:prSet/>
      <dgm:spPr/>
      <dgm:t>
        <a:bodyPr/>
        <a:lstStyle/>
        <a:p>
          <a:endParaRPr lang="en-US"/>
        </a:p>
      </dgm:t>
    </dgm:pt>
    <dgm:pt modelId="{90317C32-65FD-4EE0-B6D0-88D1C8815BEE}">
      <dgm:prSet phldrT="[Text]" custT="1"/>
      <dgm:spPr/>
      <dgm:t>
        <a:bodyPr/>
        <a:lstStyle/>
        <a:p>
          <a:r>
            <a:rPr lang="en-US" sz="900" dirty="0">
              <a:solidFill>
                <a:schemeClr val="tx1"/>
              </a:solidFill>
            </a:rPr>
            <a:t>Mr. Ben Moses    Vice Chairman</a:t>
          </a:r>
        </a:p>
      </dgm:t>
    </dgm:pt>
    <dgm:pt modelId="{BB2FCBDC-5861-4989-8CD5-98F9440E1FED}" type="parTrans" cxnId="{54444553-68B7-464A-9C4F-E2825600B15C}">
      <dgm:prSet/>
      <dgm:spPr/>
      <dgm:t>
        <a:bodyPr/>
        <a:lstStyle/>
        <a:p>
          <a:endParaRPr lang="en-US" dirty="0"/>
        </a:p>
      </dgm:t>
    </dgm:pt>
    <dgm:pt modelId="{CC3F327E-2412-4AF5-A525-464BF3DEFAB3}" type="sibTrans" cxnId="{54444553-68B7-464A-9C4F-E2825600B15C}">
      <dgm:prSet/>
      <dgm:spPr/>
      <dgm:t>
        <a:bodyPr/>
        <a:lstStyle/>
        <a:p>
          <a:endParaRPr lang="en-US"/>
        </a:p>
      </dgm:t>
    </dgm:pt>
    <dgm:pt modelId="{A513F749-6B09-4F60-834A-1A32BAF3B50A}">
      <dgm:prSet phldrT="[Text]" custT="1"/>
      <dgm:spPr/>
      <dgm:t>
        <a:bodyPr/>
        <a:lstStyle/>
        <a:p>
          <a:r>
            <a:rPr lang="en-US" sz="900" dirty="0">
              <a:solidFill>
                <a:schemeClr val="tx1"/>
              </a:solidFill>
            </a:rPr>
            <a:t>Dr. Raven Deloatch</a:t>
          </a:r>
        </a:p>
      </dgm:t>
    </dgm:pt>
    <dgm:pt modelId="{EBE77EF9-4BFA-475B-A94B-D4052981B375}" type="parTrans" cxnId="{90637316-C3E1-4C3B-9673-4637D0DC1F11}">
      <dgm:prSet/>
      <dgm:spPr/>
      <dgm:t>
        <a:bodyPr/>
        <a:lstStyle/>
        <a:p>
          <a:endParaRPr lang="en-US" dirty="0"/>
        </a:p>
      </dgm:t>
    </dgm:pt>
    <dgm:pt modelId="{1B35AE02-6DB1-482D-B7E8-2660B53DF7D6}" type="sibTrans" cxnId="{90637316-C3E1-4C3B-9673-4637D0DC1F11}">
      <dgm:prSet/>
      <dgm:spPr/>
      <dgm:t>
        <a:bodyPr/>
        <a:lstStyle/>
        <a:p>
          <a:endParaRPr lang="en-US"/>
        </a:p>
      </dgm:t>
    </dgm:pt>
    <dgm:pt modelId="{99931BE2-4B52-4FA6-978E-A599EE671989}">
      <dgm:prSet custT="1"/>
      <dgm:spPr/>
      <dgm:t>
        <a:bodyPr/>
        <a:lstStyle/>
        <a:p>
          <a:r>
            <a:rPr lang="en-US" sz="900" dirty="0">
              <a:solidFill>
                <a:schemeClr val="tx1"/>
              </a:solidFill>
            </a:rPr>
            <a:t>Mr. Chris </a:t>
          </a:r>
          <a:r>
            <a:rPr lang="en-US" sz="900" dirty="0" err="1">
              <a:solidFill>
                <a:schemeClr val="tx1"/>
              </a:solidFill>
            </a:rPr>
            <a:t>Deberry</a:t>
          </a:r>
          <a:endParaRPr lang="en-US" sz="900" dirty="0">
            <a:solidFill>
              <a:schemeClr val="tx1"/>
            </a:solidFill>
          </a:endParaRPr>
        </a:p>
      </dgm:t>
    </dgm:pt>
    <dgm:pt modelId="{EDDED677-59D0-4376-8A47-ED8B76E167C8}" type="parTrans" cxnId="{804A6731-FF7F-40E1-98F7-A976683E18F5}">
      <dgm:prSet/>
      <dgm:spPr/>
      <dgm:t>
        <a:bodyPr/>
        <a:lstStyle/>
        <a:p>
          <a:endParaRPr lang="en-US" dirty="0"/>
        </a:p>
      </dgm:t>
    </dgm:pt>
    <dgm:pt modelId="{6F2A5B22-A19D-41CE-B876-EADC7BA4B5C7}" type="sibTrans" cxnId="{804A6731-FF7F-40E1-98F7-A976683E18F5}">
      <dgm:prSet/>
      <dgm:spPr/>
      <dgm:t>
        <a:bodyPr/>
        <a:lstStyle/>
        <a:p>
          <a:endParaRPr lang="en-US"/>
        </a:p>
      </dgm:t>
    </dgm:pt>
    <dgm:pt modelId="{ED0DE104-9BFF-4E87-A20F-D8B4ECDF7827}">
      <dgm:prSet custT="1"/>
      <dgm:spPr/>
      <dgm:t>
        <a:bodyPr/>
        <a:lstStyle/>
        <a:p>
          <a:r>
            <a:rPr lang="en-US" sz="900" dirty="0">
              <a:solidFill>
                <a:schemeClr val="tx1"/>
              </a:solidFill>
            </a:rPr>
            <a:t>Ms. Ruth Moody </a:t>
          </a:r>
        </a:p>
      </dgm:t>
    </dgm:pt>
    <dgm:pt modelId="{63390B65-9494-4125-A68E-1E50E00007F0}" type="parTrans" cxnId="{6D79C7E1-A905-4CDA-8B8D-DAE2664F54DC}">
      <dgm:prSet/>
      <dgm:spPr/>
      <dgm:t>
        <a:bodyPr/>
        <a:lstStyle/>
        <a:p>
          <a:endParaRPr lang="en-US" dirty="0"/>
        </a:p>
      </dgm:t>
    </dgm:pt>
    <dgm:pt modelId="{2C68643F-A772-4D27-B56D-F2734C85E6DD}" type="sibTrans" cxnId="{6D79C7E1-A905-4CDA-8B8D-DAE2664F54DC}">
      <dgm:prSet/>
      <dgm:spPr/>
      <dgm:t>
        <a:bodyPr/>
        <a:lstStyle/>
        <a:p>
          <a:endParaRPr lang="en-US"/>
        </a:p>
      </dgm:t>
    </dgm:pt>
    <dgm:pt modelId="{2DCAD811-9EBB-411C-BB7D-2F454CFE4E60}">
      <dgm:prSet custT="1"/>
      <dgm:spPr/>
      <dgm:t>
        <a:bodyPr/>
        <a:lstStyle/>
        <a:p>
          <a:r>
            <a:rPr lang="en-US" sz="900" dirty="0">
              <a:solidFill>
                <a:schemeClr val="tx1"/>
              </a:solidFill>
            </a:rPr>
            <a:t>Ms. </a:t>
          </a:r>
          <a:r>
            <a:rPr lang="en-US" sz="900" dirty="0" err="1">
              <a:solidFill>
                <a:schemeClr val="tx1"/>
              </a:solidFill>
            </a:rPr>
            <a:t>Melvetta</a:t>
          </a:r>
          <a:r>
            <a:rPr lang="en-US" sz="900" dirty="0">
              <a:solidFill>
                <a:schemeClr val="tx1"/>
              </a:solidFill>
            </a:rPr>
            <a:t> Broadnax Taylor</a:t>
          </a:r>
        </a:p>
      </dgm:t>
    </dgm:pt>
    <dgm:pt modelId="{A5291496-C91F-4F70-A9F1-BC3C4018741C}" type="parTrans" cxnId="{0B77FD6E-CF06-4EB5-8CA1-4C61A7421860}">
      <dgm:prSet/>
      <dgm:spPr/>
      <dgm:t>
        <a:bodyPr/>
        <a:lstStyle/>
        <a:p>
          <a:endParaRPr lang="en-US" dirty="0"/>
        </a:p>
      </dgm:t>
    </dgm:pt>
    <dgm:pt modelId="{D4ABD4EE-8B62-4DCF-B1CB-CAEA0DF72DF8}" type="sibTrans" cxnId="{0B77FD6E-CF06-4EB5-8CA1-4C61A7421860}">
      <dgm:prSet/>
      <dgm:spPr/>
      <dgm:t>
        <a:bodyPr/>
        <a:lstStyle/>
        <a:p>
          <a:endParaRPr lang="en-US"/>
        </a:p>
      </dgm:t>
    </dgm:pt>
    <dgm:pt modelId="{BD20C9F5-9166-4EF6-B701-CA6A4E75C202}">
      <dgm:prSet custT="1"/>
      <dgm:spPr/>
      <dgm:t>
        <a:bodyPr/>
        <a:lstStyle/>
        <a:p>
          <a:r>
            <a:rPr lang="en-US" sz="900" dirty="0">
              <a:solidFill>
                <a:schemeClr val="tx1"/>
              </a:solidFill>
            </a:rPr>
            <a:t>Ms. Marian Mizell</a:t>
          </a:r>
        </a:p>
      </dgm:t>
    </dgm:pt>
    <dgm:pt modelId="{87AEA2F7-D443-4893-8FB5-2C40DD59F7CA}" type="parTrans" cxnId="{45F804A1-73ED-479A-B013-D02998D0BC74}">
      <dgm:prSet/>
      <dgm:spPr/>
      <dgm:t>
        <a:bodyPr/>
        <a:lstStyle/>
        <a:p>
          <a:endParaRPr lang="en-US" dirty="0"/>
        </a:p>
      </dgm:t>
    </dgm:pt>
    <dgm:pt modelId="{495D62CF-42FF-4ECB-829A-10FFE4AD1DB8}" type="sibTrans" cxnId="{45F804A1-73ED-479A-B013-D02998D0BC74}">
      <dgm:prSet/>
      <dgm:spPr/>
      <dgm:t>
        <a:bodyPr/>
        <a:lstStyle/>
        <a:p>
          <a:endParaRPr lang="en-US"/>
        </a:p>
      </dgm:t>
    </dgm:pt>
    <dgm:pt modelId="{8723F046-768B-465D-AE35-2243D32B7EC0}">
      <dgm:prSet custT="1"/>
      <dgm:spPr/>
      <dgm:t>
        <a:bodyPr/>
        <a:lstStyle/>
        <a:p>
          <a:r>
            <a:rPr lang="en-US" sz="900" dirty="0">
              <a:solidFill>
                <a:schemeClr val="tx1"/>
              </a:solidFill>
            </a:rPr>
            <a:t>Dr. Nicole Howell</a:t>
          </a:r>
        </a:p>
      </dgm:t>
    </dgm:pt>
    <dgm:pt modelId="{EAA1C71B-3887-4AE1-8A70-4E08BB803737}" type="parTrans" cxnId="{C25B18E8-0F3B-44DE-92C4-8BFF1E45B03B}">
      <dgm:prSet/>
      <dgm:spPr/>
      <dgm:t>
        <a:bodyPr/>
        <a:lstStyle/>
        <a:p>
          <a:endParaRPr lang="en-US" dirty="0"/>
        </a:p>
      </dgm:t>
    </dgm:pt>
    <dgm:pt modelId="{29EF9BD5-8EF7-400C-8395-FF18ECDA8007}" type="sibTrans" cxnId="{C25B18E8-0F3B-44DE-92C4-8BFF1E45B03B}">
      <dgm:prSet/>
      <dgm:spPr/>
      <dgm:t>
        <a:bodyPr/>
        <a:lstStyle/>
        <a:p>
          <a:endParaRPr lang="en-US"/>
        </a:p>
      </dgm:t>
    </dgm:pt>
    <dgm:pt modelId="{FC1A665C-6EF9-411F-B5B5-CDCB92FC5BB6}">
      <dgm:prSet custT="1"/>
      <dgm:spPr/>
      <dgm:t>
        <a:bodyPr/>
        <a:lstStyle/>
        <a:p>
          <a:r>
            <a:rPr lang="en-US" sz="900" dirty="0">
              <a:solidFill>
                <a:schemeClr val="tx1"/>
              </a:solidFill>
            </a:rPr>
            <a:t>Dr. William R. Futrell, Jr.   Chairman</a:t>
          </a:r>
        </a:p>
      </dgm:t>
    </dgm:pt>
    <dgm:pt modelId="{213CECCE-5DD3-47AB-BADD-5CEB20A34E3D}" type="parTrans" cxnId="{0DFDD5E3-2B9D-4E9D-92B2-B0B378ADA9E0}">
      <dgm:prSet/>
      <dgm:spPr/>
      <dgm:t>
        <a:bodyPr/>
        <a:lstStyle/>
        <a:p>
          <a:endParaRPr lang="en-US" dirty="0"/>
        </a:p>
      </dgm:t>
    </dgm:pt>
    <dgm:pt modelId="{D39318C8-6288-427B-864A-BB6D7A0E5A6C}" type="sibTrans" cxnId="{0DFDD5E3-2B9D-4E9D-92B2-B0B378ADA9E0}">
      <dgm:prSet/>
      <dgm:spPr/>
      <dgm:t>
        <a:bodyPr/>
        <a:lstStyle/>
        <a:p>
          <a:endParaRPr lang="en-US"/>
        </a:p>
      </dgm:t>
    </dgm:pt>
    <dgm:pt modelId="{B18D9B75-FC70-402E-8AE2-059862EE4550}">
      <dgm:prSet custT="1"/>
      <dgm:spPr/>
      <dgm:t>
        <a:bodyPr/>
        <a:lstStyle/>
        <a:p>
          <a:r>
            <a:rPr lang="en-US" sz="900" dirty="0">
              <a:solidFill>
                <a:schemeClr val="tx1"/>
              </a:solidFill>
            </a:rPr>
            <a:t>Dr. Hannah Parker</a:t>
          </a:r>
        </a:p>
      </dgm:t>
    </dgm:pt>
    <dgm:pt modelId="{DFA02BDD-41C8-45F2-A51A-80348888A679}" type="parTrans" cxnId="{D272F477-E067-4BED-A1E0-FD84F86C90C8}">
      <dgm:prSet/>
      <dgm:spPr/>
      <dgm:t>
        <a:bodyPr/>
        <a:lstStyle/>
        <a:p>
          <a:endParaRPr lang="en-US" dirty="0"/>
        </a:p>
      </dgm:t>
    </dgm:pt>
    <dgm:pt modelId="{4B624C5F-CCF0-46A6-B61A-979362A7DC44}" type="sibTrans" cxnId="{D272F477-E067-4BED-A1E0-FD84F86C90C8}">
      <dgm:prSet/>
      <dgm:spPr/>
      <dgm:t>
        <a:bodyPr/>
        <a:lstStyle/>
        <a:p>
          <a:endParaRPr lang="en-US"/>
        </a:p>
      </dgm:t>
    </dgm:pt>
    <dgm:pt modelId="{EA803D37-B72A-44B0-A8C8-CAEDD1108755}">
      <dgm:prSet custT="1"/>
      <dgm:spPr/>
      <dgm:t>
        <a:bodyPr/>
        <a:lstStyle/>
        <a:p>
          <a:r>
            <a:rPr lang="en-US" sz="900" dirty="0">
              <a:solidFill>
                <a:schemeClr val="tx1"/>
              </a:solidFill>
            </a:rPr>
            <a:t>Mrs. Wanda Flythe</a:t>
          </a:r>
        </a:p>
      </dgm:t>
    </dgm:pt>
    <dgm:pt modelId="{38D2CFF6-8D72-4D86-860A-5A5FA1CBDC13}" type="sibTrans" cxnId="{631DD505-A72B-4C2D-B2EB-BA39EC0BA781}">
      <dgm:prSet/>
      <dgm:spPr/>
      <dgm:t>
        <a:bodyPr/>
        <a:lstStyle/>
        <a:p>
          <a:endParaRPr lang="en-US"/>
        </a:p>
      </dgm:t>
    </dgm:pt>
    <dgm:pt modelId="{7311B90E-48F4-45B9-B957-B4000D12F3D4}" type="parTrans" cxnId="{631DD505-A72B-4C2D-B2EB-BA39EC0BA781}">
      <dgm:prSet/>
      <dgm:spPr/>
      <dgm:t>
        <a:bodyPr/>
        <a:lstStyle/>
        <a:p>
          <a:endParaRPr lang="en-US" dirty="0"/>
        </a:p>
      </dgm:t>
    </dgm:pt>
    <dgm:pt modelId="{196FB5E8-5EC1-40D0-9721-46B2EFD98224}" type="pres">
      <dgm:prSet presAssocID="{ED639AFE-A878-4992-B54D-3D9BAA169B88}" presName="cycle" presStyleCnt="0">
        <dgm:presLayoutVars>
          <dgm:chMax val="1"/>
          <dgm:dir/>
          <dgm:animLvl val="ctr"/>
          <dgm:resizeHandles val="exact"/>
        </dgm:presLayoutVars>
      </dgm:prSet>
      <dgm:spPr/>
    </dgm:pt>
    <dgm:pt modelId="{46443DA3-8D7B-496A-B780-7A213CC6F9C3}" type="pres">
      <dgm:prSet presAssocID="{986ECD4B-CB00-474C-8E6B-7A14C6100396}" presName="centerShape" presStyleLbl="node0" presStyleIdx="0" presStyleCnt="1" custScaleX="148051" custScaleY="161204"/>
      <dgm:spPr/>
    </dgm:pt>
    <dgm:pt modelId="{739E38FA-D183-4E85-B4DE-4DDCD4535837}" type="pres">
      <dgm:prSet presAssocID="{B16D9CC1-6536-4188-A9DC-BED032A573FA}" presName="Name9" presStyleLbl="parChTrans1D2" presStyleIdx="0" presStyleCnt="11"/>
      <dgm:spPr/>
    </dgm:pt>
    <dgm:pt modelId="{79369401-9CEC-40DA-9D71-CBAC793FF305}" type="pres">
      <dgm:prSet presAssocID="{B16D9CC1-6536-4188-A9DC-BED032A573FA}" presName="connTx" presStyleLbl="parChTrans1D2" presStyleIdx="0" presStyleCnt="11"/>
      <dgm:spPr/>
    </dgm:pt>
    <dgm:pt modelId="{7ACE4808-F1FF-46B5-BA5C-EF34C5C775E1}" type="pres">
      <dgm:prSet presAssocID="{4CD76F44-1EC3-4B30-86B6-49B4AC388755}" presName="node" presStyleLbl="node1" presStyleIdx="0" presStyleCnt="11" custScaleX="119601" custScaleY="121258" custRadScaleRad="105313" custRadScaleInc="402604">
        <dgm:presLayoutVars>
          <dgm:bulletEnabled val="1"/>
        </dgm:presLayoutVars>
      </dgm:prSet>
      <dgm:spPr/>
    </dgm:pt>
    <dgm:pt modelId="{AD1160AD-C333-4E15-BA3F-38C0C6F76C9E}" type="pres">
      <dgm:prSet presAssocID="{BB2FCBDC-5861-4989-8CD5-98F9440E1FED}" presName="Name9" presStyleLbl="parChTrans1D2" presStyleIdx="1" presStyleCnt="11"/>
      <dgm:spPr/>
    </dgm:pt>
    <dgm:pt modelId="{F119A4ED-9BC9-43A3-AD63-CA6A229703F5}" type="pres">
      <dgm:prSet presAssocID="{BB2FCBDC-5861-4989-8CD5-98F9440E1FED}" presName="connTx" presStyleLbl="parChTrans1D2" presStyleIdx="1" presStyleCnt="11"/>
      <dgm:spPr/>
    </dgm:pt>
    <dgm:pt modelId="{E70DA647-612A-4AD6-B625-302046267A9F}" type="pres">
      <dgm:prSet presAssocID="{90317C32-65FD-4EE0-B6D0-88D1C8815BEE}" presName="node" presStyleLbl="node1" presStyleIdx="1" presStyleCnt="11" custScaleX="124261" custScaleY="119380">
        <dgm:presLayoutVars>
          <dgm:bulletEnabled val="1"/>
        </dgm:presLayoutVars>
      </dgm:prSet>
      <dgm:spPr/>
    </dgm:pt>
    <dgm:pt modelId="{DB8B04BE-6A3D-475D-A202-D11B1224231E}" type="pres">
      <dgm:prSet presAssocID="{213CECCE-5DD3-47AB-BADD-5CEB20A34E3D}" presName="Name9" presStyleLbl="parChTrans1D2" presStyleIdx="2" presStyleCnt="11"/>
      <dgm:spPr/>
    </dgm:pt>
    <dgm:pt modelId="{2B61D86C-F1A7-4A6D-9664-C839AA3B19EA}" type="pres">
      <dgm:prSet presAssocID="{213CECCE-5DD3-47AB-BADD-5CEB20A34E3D}" presName="connTx" presStyleLbl="parChTrans1D2" presStyleIdx="2" presStyleCnt="11"/>
      <dgm:spPr/>
    </dgm:pt>
    <dgm:pt modelId="{BC73F2AD-BA6C-4B7E-9204-E7FB13DF14F7}" type="pres">
      <dgm:prSet presAssocID="{FC1A665C-6EF9-411F-B5B5-CDCB92FC5BB6}" presName="node" presStyleLbl="node1" presStyleIdx="2" presStyleCnt="11" custScaleX="140003" custScaleY="109158" custRadScaleRad="103013" custRadScaleInc="-398519">
        <dgm:presLayoutVars>
          <dgm:bulletEnabled val="1"/>
        </dgm:presLayoutVars>
      </dgm:prSet>
      <dgm:spPr/>
    </dgm:pt>
    <dgm:pt modelId="{1C652F82-AF67-4172-99C3-135EDAA6A6F8}" type="pres">
      <dgm:prSet presAssocID="{EBE77EF9-4BFA-475B-A94B-D4052981B375}" presName="Name9" presStyleLbl="parChTrans1D2" presStyleIdx="3" presStyleCnt="11"/>
      <dgm:spPr/>
    </dgm:pt>
    <dgm:pt modelId="{43FE6E1A-9F9C-475B-94F2-E73D26A55508}" type="pres">
      <dgm:prSet presAssocID="{EBE77EF9-4BFA-475B-A94B-D4052981B375}" presName="connTx" presStyleLbl="parChTrans1D2" presStyleIdx="3" presStyleCnt="11"/>
      <dgm:spPr/>
    </dgm:pt>
    <dgm:pt modelId="{858B8D8A-A1B8-4DF4-9E75-5439AE19DA25}" type="pres">
      <dgm:prSet presAssocID="{A513F749-6B09-4F60-834A-1A32BAF3B50A}" presName="node" presStyleLbl="node1" presStyleIdx="3" presStyleCnt="11" custScaleX="114476" custScaleY="109962" custRadScaleRad="96313" custRadScaleInc="-6146">
        <dgm:presLayoutVars>
          <dgm:bulletEnabled val="1"/>
        </dgm:presLayoutVars>
      </dgm:prSet>
      <dgm:spPr/>
    </dgm:pt>
    <dgm:pt modelId="{1EFAA31C-CC2A-4CF1-843B-2567E5DA56FE}" type="pres">
      <dgm:prSet presAssocID="{EDDED677-59D0-4376-8A47-ED8B76E167C8}" presName="Name9" presStyleLbl="parChTrans1D2" presStyleIdx="4" presStyleCnt="11"/>
      <dgm:spPr/>
    </dgm:pt>
    <dgm:pt modelId="{38358959-AD6E-4B56-BDBC-ABA7A0C0B491}" type="pres">
      <dgm:prSet presAssocID="{EDDED677-59D0-4376-8A47-ED8B76E167C8}" presName="connTx" presStyleLbl="parChTrans1D2" presStyleIdx="4" presStyleCnt="11"/>
      <dgm:spPr/>
    </dgm:pt>
    <dgm:pt modelId="{EB0EAAA5-8E11-4B1C-B1A5-0A7F8FA98C0F}" type="pres">
      <dgm:prSet presAssocID="{99931BE2-4B52-4FA6-978E-A599EE671989}" presName="node" presStyleLbl="node1" presStyleIdx="4" presStyleCnt="11" custScaleX="125348" custScaleY="114593" custRadScaleRad="104921" custRadScaleInc="-13118">
        <dgm:presLayoutVars>
          <dgm:bulletEnabled val="1"/>
        </dgm:presLayoutVars>
      </dgm:prSet>
      <dgm:spPr/>
    </dgm:pt>
    <dgm:pt modelId="{ED388EF9-6155-4427-B307-96D118085489}" type="pres">
      <dgm:prSet presAssocID="{63390B65-9494-4125-A68E-1E50E00007F0}" presName="Name9" presStyleLbl="parChTrans1D2" presStyleIdx="5" presStyleCnt="11"/>
      <dgm:spPr/>
    </dgm:pt>
    <dgm:pt modelId="{91BFA95C-F71B-4E62-BDD3-E354D1141C3F}" type="pres">
      <dgm:prSet presAssocID="{63390B65-9494-4125-A68E-1E50E00007F0}" presName="connTx" presStyleLbl="parChTrans1D2" presStyleIdx="5" presStyleCnt="11"/>
      <dgm:spPr/>
    </dgm:pt>
    <dgm:pt modelId="{572B9C40-677A-4316-9028-620E5D27AD3B}" type="pres">
      <dgm:prSet presAssocID="{ED0DE104-9BFF-4E87-A20F-D8B4ECDF7827}" presName="node" presStyleLbl="node1" presStyleIdx="5" presStyleCnt="11" custScaleX="125596" custScaleY="114975" custRadScaleRad="105523" custRadScaleInc="-26867">
        <dgm:presLayoutVars>
          <dgm:bulletEnabled val="1"/>
        </dgm:presLayoutVars>
      </dgm:prSet>
      <dgm:spPr/>
    </dgm:pt>
    <dgm:pt modelId="{8B3A907E-3085-4C48-817F-3CE157E274C6}" type="pres">
      <dgm:prSet presAssocID="{A5291496-C91F-4F70-A9F1-BC3C4018741C}" presName="Name9" presStyleLbl="parChTrans1D2" presStyleIdx="6" presStyleCnt="11"/>
      <dgm:spPr/>
    </dgm:pt>
    <dgm:pt modelId="{E8967E97-6BC4-43EF-9816-2F740ACA72C9}" type="pres">
      <dgm:prSet presAssocID="{A5291496-C91F-4F70-A9F1-BC3C4018741C}" presName="connTx" presStyleLbl="parChTrans1D2" presStyleIdx="6" presStyleCnt="11"/>
      <dgm:spPr/>
    </dgm:pt>
    <dgm:pt modelId="{6C340CEE-6685-46A6-A495-679592D1581F}" type="pres">
      <dgm:prSet presAssocID="{2DCAD811-9EBB-411C-BB7D-2F454CFE4E60}" presName="node" presStyleLbl="node1" presStyleIdx="6" presStyleCnt="11" custScaleX="120457" custScaleY="123609" custRadScaleRad="99748" custRadScaleInc="-17670">
        <dgm:presLayoutVars>
          <dgm:bulletEnabled val="1"/>
        </dgm:presLayoutVars>
      </dgm:prSet>
      <dgm:spPr/>
    </dgm:pt>
    <dgm:pt modelId="{72945843-AE71-44BC-88B0-8778E0548946}" type="pres">
      <dgm:prSet presAssocID="{DFA02BDD-41C8-45F2-A51A-80348888A679}" presName="Name9" presStyleLbl="parChTrans1D2" presStyleIdx="7" presStyleCnt="11"/>
      <dgm:spPr/>
    </dgm:pt>
    <dgm:pt modelId="{D7341D10-6717-439C-9E4F-3AC634862173}" type="pres">
      <dgm:prSet presAssocID="{DFA02BDD-41C8-45F2-A51A-80348888A679}" presName="connTx" presStyleLbl="parChTrans1D2" presStyleIdx="7" presStyleCnt="11"/>
      <dgm:spPr/>
    </dgm:pt>
    <dgm:pt modelId="{E1DC5CA7-71F6-4454-BC42-D2B967BEB085}" type="pres">
      <dgm:prSet presAssocID="{B18D9B75-FC70-402E-8AE2-059862EE4550}" presName="node" presStyleLbl="node1" presStyleIdx="7" presStyleCnt="11" custScaleX="133648" custScaleY="116608">
        <dgm:presLayoutVars>
          <dgm:bulletEnabled val="1"/>
        </dgm:presLayoutVars>
      </dgm:prSet>
      <dgm:spPr/>
    </dgm:pt>
    <dgm:pt modelId="{3539FAB0-DD4B-494E-85DE-E7BA8580E812}" type="pres">
      <dgm:prSet presAssocID="{7311B90E-48F4-45B9-B957-B4000D12F3D4}" presName="Name9" presStyleLbl="parChTrans1D2" presStyleIdx="8" presStyleCnt="11"/>
      <dgm:spPr/>
    </dgm:pt>
    <dgm:pt modelId="{04616C67-58BD-4D74-83B6-722F3D4F2006}" type="pres">
      <dgm:prSet presAssocID="{7311B90E-48F4-45B9-B957-B4000D12F3D4}" presName="connTx" presStyleLbl="parChTrans1D2" presStyleIdx="8" presStyleCnt="11"/>
      <dgm:spPr/>
    </dgm:pt>
    <dgm:pt modelId="{55AC5E52-89B6-4E30-AAE2-201B47AA9028}" type="pres">
      <dgm:prSet presAssocID="{EA803D37-B72A-44B0-A8C8-CAEDD1108755}" presName="node" presStyleLbl="node1" presStyleIdx="8" presStyleCnt="11" custScaleX="110857" custScaleY="107810" custRadScaleRad="96251" custRadScaleInc="6118">
        <dgm:presLayoutVars>
          <dgm:bulletEnabled val="1"/>
        </dgm:presLayoutVars>
      </dgm:prSet>
      <dgm:spPr/>
    </dgm:pt>
    <dgm:pt modelId="{EEAFD5C7-598B-48F1-A7BD-B1484FED5E8C}" type="pres">
      <dgm:prSet presAssocID="{87AEA2F7-D443-4893-8FB5-2C40DD59F7CA}" presName="Name9" presStyleLbl="parChTrans1D2" presStyleIdx="9" presStyleCnt="11"/>
      <dgm:spPr/>
    </dgm:pt>
    <dgm:pt modelId="{E281C47D-3A96-4354-82C2-AF620138950B}" type="pres">
      <dgm:prSet presAssocID="{87AEA2F7-D443-4893-8FB5-2C40DD59F7CA}" presName="connTx" presStyleLbl="parChTrans1D2" presStyleIdx="9" presStyleCnt="11"/>
      <dgm:spPr/>
    </dgm:pt>
    <dgm:pt modelId="{4E4CF742-8C96-48B8-9C77-A45CBD4F9E17}" type="pres">
      <dgm:prSet presAssocID="{BD20C9F5-9166-4EF6-B701-CA6A4E75C202}" presName="node" presStyleLbl="node1" presStyleIdx="9" presStyleCnt="11" custScaleX="125456" custScaleY="123711">
        <dgm:presLayoutVars>
          <dgm:bulletEnabled val="1"/>
        </dgm:presLayoutVars>
      </dgm:prSet>
      <dgm:spPr/>
    </dgm:pt>
    <dgm:pt modelId="{D87662A5-763A-4B61-8080-F378E067022C}" type="pres">
      <dgm:prSet presAssocID="{EAA1C71B-3887-4AE1-8A70-4E08BB803737}" presName="Name9" presStyleLbl="parChTrans1D2" presStyleIdx="10" presStyleCnt="11"/>
      <dgm:spPr/>
    </dgm:pt>
    <dgm:pt modelId="{A3CC38FB-A63F-45A3-8604-08751DD77BFD}" type="pres">
      <dgm:prSet presAssocID="{EAA1C71B-3887-4AE1-8A70-4E08BB803737}" presName="connTx" presStyleLbl="parChTrans1D2" presStyleIdx="10" presStyleCnt="11"/>
      <dgm:spPr/>
    </dgm:pt>
    <dgm:pt modelId="{0BC444B4-0375-4025-9A7C-0432B6D8CA00}" type="pres">
      <dgm:prSet presAssocID="{8723F046-768B-465D-AE35-2243D32B7EC0}" presName="node" presStyleLbl="node1" presStyleIdx="10" presStyleCnt="11" custScaleX="113185" custScaleY="109380">
        <dgm:presLayoutVars>
          <dgm:bulletEnabled val="1"/>
        </dgm:presLayoutVars>
      </dgm:prSet>
      <dgm:spPr/>
    </dgm:pt>
  </dgm:ptLst>
  <dgm:cxnLst>
    <dgm:cxn modelId="{631DD505-A72B-4C2D-B2EB-BA39EC0BA781}" srcId="{986ECD4B-CB00-474C-8E6B-7A14C6100396}" destId="{EA803D37-B72A-44B0-A8C8-CAEDD1108755}" srcOrd="8" destOrd="0" parTransId="{7311B90E-48F4-45B9-B957-B4000D12F3D4}" sibTransId="{38D2CFF6-8D72-4D86-860A-5A5FA1CBDC13}"/>
    <dgm:cxn modelId="{A4B82A10-C007-4516-A2A5-3CF56504ECF1}" type="presOf" srcId="{A513F749-6B09-4F60-834A-1A32BAF3B50A}" destId="{858B8D8A-A1B8-4DF4-9E75-5439AE19DA25}" srcOrd="0" destOrd="0" presId="urn:microsoft.com/office/officeart/2005/8/layout/radial1"/>
    <dgm:cxn modelId="{90637316-C3E1-4C3B-9673-4637D0DC1F11}" srcId="{986ECD4B-CB00-474C-8E6B-7A14C6100396}" destId="{A513F749-6B09-4F60-834A-1A32BAF3B50A}" srcOrd="3" destOrd="0" parTransId="{EBE77EF9-4BFA-475B-A94B-D4052981B375}" sibTransId="{1B35AE02-6DB1-482D-B7E8-2660B53DF7D6}"/>
    <dgm:cxn modelId="{3BE1921B-32B0-40AF-AD33-DD411EEC26FC}" type="presOf" srcId="{BB2FCBDC-5861-4989-8CD5-98F9440E1FED}" destId="{AD1160AD-C333-4E15-BA3F-38C0C6F76C9E}" srcOrd="0" destOrd="0" presId="urn:microsoft.com/office/officeart/2005/8/layout/radial1"/>
    <dgm:cxn modelId="{51D3D11C-F3E0-405A-8F10-0B2A0C35F18F}" type="presOf" srcId="{EAA1C71B-3887-4AE1-8A70-4E08BB803737}" destId="{A3CC38FB-A63F-45A3-8604-08751DD77BFD}" srcOrd="1" destOrd="0" presId="urn:microsoft.com/office/officeart/2005/8/layout/radial1"/>
    <dgm:cxn modelId="{606C981F-D6BE-4655-A65D-D8084F900A7E}" srcId="{986ECD4B-CB00-474C-8E6B-7A14C6100396}" destId="{4CD76F44-1EC3-4B30-86B6-49B4AC388755}" srcOrd="0" destOrd="0" parTransId="{B16D9CC1-6536-4188-A9DC-BED032A573FA}" sibTransId="{454E20DE-11C9-4094-A60C-AF17FECE6212}"/>
    <dgm:cxn modelId="{DBB92325-0FC6-499D-915D-7B8595975E50}" type="presOf" srcId="{7311B90E-48F4-45B9-B957-B4000D12F3D4}" destId="{04616C67-58BD-4D74-83B6-722F3D4F2006}" srcOrd="1" destOrd="0" presId="urn:microsoft.com/office/officeart/2005/8/layout/radial1"/>
    <dgm:cxn modelId="{B745882C-D649-494D-B865-AAAD934A8C36}" type="presOf" srcId="{7311B90E-48F4-45B9-B957-B4000D12F3D4}" destId="{3539FAB0-DD4B-494E-85DE-E7BA8580E812}" srcOrd="0" destOrd="0" presId="urn:microsoft.com/office/officeart/2005/8/layout/radial1"/>
    <dgm:cxn modelId="{804A6731-FF7F-40E1-98F7-A976683E18F5}" srcId="{986ECD4B-CB00-474C-8E6B-7A14C6100396}" destId="{99931BE2-4B52-4FA6-978E-A599EE671989}" srcOrd="4" destOrd="0" parTransId="{EDDED677-59D0-4376-8A47-ED8B76E167C8}" sibTransId="{6F2A5B22-A19D-41CE-B876-EADC7BA4B5C7}"/>
    <dgm:cxn modelId="{E64C8336-BA35-4E37-9344-6C643B0150D4}" type="presOf" srcId="{EBE77EF9-4BFA-475B-A94B-D4052981B375}" destId="{1C652F82-AF67-4172-99C3-135EDAA6A6F8}" srcOrd="0" destOrd="0" presId="urn:microsoft.com/office/officeart/2005/8/layout/radial1"/>
    <dgm:cxn modelId="{8F95B436-E2D5-47FC-8B35-1921455F04C6}" type="presOf" srcId="{ED639AFE-A878-4992-B54D-3D9BAA169B88}" destId="{196FB5E8-5EC1-40D0-9721-46B2EFD98224}" srcOrd="0" destOrd="0" presId="urn:microsoft.com/office/officeart/2005/8/layout/radial1"/>
    <dgm:cxn modelId="{AEF2CC36-CBCB-4E25-8A92-315FA87B3E27}" type="presOf" srcId="{213CECCE-5DD3-47AB-BADD-5CEB20A34E3D}" destId="{2B61D86C-F1A7-4A6D-9664-C839AA3B19EA}" srcOrd="1" destOrd="0" presId="urn:microsoft.com/office/officeart/2005/8/layout/radial1"/>
    <dgm:cxn modelId="{E3BFA73C-EE97-42BA-93CE-6A86282EED00}" type="presOf" srcId="{99931BE2-4B52-4FA6-978E-A599EE671989}" destId="{EB0EAAA5-8E11-4B1C-B1A5-0A7F8FA98C0F}" srcOrd="0" destOrd="0" presId="urn:microsoft.com/office/officeart/2005/8/layout/radial1"/>
    <dgm:cxn modelId="{72E9AF3C-AA74-4D87-89C0-63AAB22B4961}" type="presOf" srcId="{BB2FCBDC-5861-4989-8CD5-98F9440E1FED}" destId="{F119A4ED-9BC9-43A3-AD63-CA6A229703F5}" srcOrd="1" destOrd="0" presId="urn:microsoft.com/office/officeart/2005/8/layout/radial1"/>
    <dgm:cxn modelId="{33918C40-737F-4449-A879-E66ACC7F47AD}" type="presOf" srcId="{BD20C9F5-9166-4EF6-B701-CA6A4E75C202}" destId="{4E4CF742-8C96-48B8-9C77-A45CBD4F9E17}" srcOrd="0" destOrd="0" presId="urn:microsoft.com/office/officeart/2005/8/layout/radial1"/>
    <dgm:cxn modelId="{15D0AD67-DB5A-449E-B58A-DC93ADCF9E38}" type="presOf" srcId="{986ECD4B-CB00-474C-8E6B-7A14C6100396}" destId="{46443DA3-8D7B-496A-B780-7A213CC6F9C3}" srcOrd="0" destOrd="0" presId="urn:microsoft.com/office/officeart/2005/8/layout/radial1"/>
    <dgm:cxn modelId="{978BAE49-B71A-4873-A035-A9EB87714A83}" type="presOf" srcId="{EA803D37-B72A-44B0-A8C8-CAEDD1108755}" destId="{55AC5E52-89B6-4E30-AAE2-201B47AA9028}" srcOrd="0" destOrd="0" presId="urn:microsoft.com/office/officeart/2005/8/layout/radial1"/>
    <dgm:cxn modelId="{0B77FD6E-CF06-4EB5-8CA1-4C61A7421860}" srcId="{986ECD4B-CB00-474C-8E6B-7A14C6100396}" destId="{2DCAD811-9EBB-411C-BB7D-2F454CFE4E60}" srcOrd="6" destOrd="0" parTransId="{A5291496-C91F-4F70-A9F1-BC3C4018741C}" sibTransId="{D4ABD4EE-8B62-4DCF-B1CB-CAEA0DF72DF8}"/>
    <dgm:cxn modelId="{807C1871-1C1E-43C2-9BBB-866D4FB0FD91}" type="presOf" srcId="{EBE77EF9-4BFA-475B-A94B-D4052981B375}" destId="{43FE6E1A-9F9C-475B-94F2-E73D26A55508}" srcOrd="1" destOrd="0" presId="urn:microsoft.com/office/officeart/2005/8/layout/radial1"/>
    <dgm:cxn modelId="{54444553-68B7-464A-9C4F-E2825600B15C}" srcId="{986ECD4B-CB00-474C-8E6B-7A14C6100396}" destId="{90317C32-65FD-4EE0-B6D0-88D1C8815BEE}" srcOrd="1" destOrd="0" parTransId="{BB2FCBDC-5861-4989-8CD5-98F9440E1FED}" sibTransId="{CC3F327E-2412-4AF5-A525-464BF3DEFAB3}"/>
    <dgm:cxn modelId="{03FCCF55-DD5E-46B7-BB22-3253E8F3D625}" type="presOf" srcId="{2DCAD811-9EBB-411C-BB7D-2F454CFE4E60}" destId="{6C340CEE-6685-46A6-A495-679592D1581F}" srcOrd="0" destOrd="0" presId="urn:microsoft.com/office/officeart/2005/8/layout/radial1"/>
    <dgm:cxn modelId="{6B811857-BB36-43CC-AD77-85F142E3EE6C}" type="presOf" srcId="{A5291496-C91F-4F70-A9F1-BC3C4018741C}" destId="{E8967E97-6BC4-43EF-9816-2F740ACA72C9}" srcOrd="1" destOrd="0" presId="urn:microsoft.com/office/officeart/2005/8/layout/radial1"/>
    <dgm:cxn modelId="{BED2EF77-BE25-4756-B4A4-7558CE4EB3CC}" type="presOf" srcId="{87AEA2F7-D443-4893-8FB5-2C40DD59F7CA}" destId="{EEAFD5C7-598B-48F1-A7BD-B1484FED5E8C}" srcOrd="0" destOrd="0" presId="urn:microsoft.com/office/officeart/2005/8/layout/radial1"/>
    <dgm:cxn modelId="{D272F477-E067-4BED-A1E0-FD84F86C90C8}" srcId="{986ECD4B-CB00-474C-8E6B-7A14C6100396}" destId="{B18D9B75-FC70-402E-8AE2-059862EE4550}" srcOrd="7" destOrd="0" parTransId="{DFA02BDD-41C8-45F2-A51A-80348888A679}" sibTransId="{4B624C5F-CCF0-46A6-B61A-979362A7DC44}"/>
    <dgm:cxn modelId="{B21AA07A-97FA-43A8-A205-48572C9DBDAB}" type="presOf" srcId="{EDDED677-59D0-4376-8A47-ED8B76E167C8}" destId="{38358959-AD6E-4B56-BDBC-ABA7A0C0B491}" srcOrd="1" destOrd="0" presId="urn:microsoft.com/office/officeart/2005/8/layout/radial1"/>
    <dgm:cxn modelId="{42289182-729A-44D8-BFD8-87E507FD55F1}" type="presOf" srcId="{87AEA2F7-D443-4893-8FB5-2C40DD59F7CA}" destId="{E281C47D-3A96-4354-82C2-AF620138950B}" srcOrd="1" destOrd="0" presId="urn:microsoft.com/office/officeart/2005/8/layout/radial1"/>
    <dgm:cxn modelId="{7C337084-DE6D-4C12-A001-F96B0070FD19}" type="presOf" srcId="{DFA02BDD-41C8-45F2-A51A-80348888A679}" destId="{72945843-AE71-44BC-88B0-8778E0548946}" srcOrd="0" destOrd="0" presId="urn:microsoft.com/office/officeart/2005/8/layout/radial1"/>
    <dgm:cxn modelId="{8BDBAE8B-31F1-4F80-BD50-951CC7034AEB}" type="presOf" srcId="{B16D9CC1-6536-4188-A9DC-BED032A573FA}" destId="{79369401-9CEC-40DA-9D71-CBAC793FF305}" srcOrd="1" destOrd="0" presId="urn:microsoft.com/office/officeart/2005/8/layout/radial1"/>
    <dgm:cxn modelId="{F348B68F-6EE8-4896-97A9-E6DC241E091B}" type="presOf" srcId="{4CD76F44-1EC3-4B30-86B6-49B4AC388755}" destId="{7ACE4808-F1FF-46B5-BA5C-EF34C5C775E1}" srcOrd="0" destOrd="0" presId="urn:microsoft.com/office/officeart/2005/8/layout/radial1"/>
    <dgm:cxn modelId="{E8E8AF90-1E9A-4625-9F36-97E4444CEE25}" type="presOf" srcId="{FC1A665C-6EF9-411F-B5B5-CDCB92FC5BB6}" destId="{BC73F2AD-BA6C-4B7E-9204-E7FB13DF14F7}" srcOrd="0" destOrd="0" presId="urn:microsoft.com/office/officeart/2005/8/layout/radial1"/>
    <dgm:cxn modelId="{010AB89A-0F30-4EB0-B47E-343215D4BF8D}" type="presOf" srcId="{B16D9CC1-6536-4188-A9DC-BED032A573FA}" destId="{739E38FA-D183-4E85-B4DE-4DDCD4535837}" srcOrd="0" destOrd="0" presId="urn:microsoft.com/office/officeart/2005/8/layout/radial1"/>
    <dgm:cxn modelId="{2E2A3C9B-98FB-4F7E-A60F-5A612CA342FA}" type="presOf" srcId="{8723F046-768B-465D-AE35-2243D32B7EC0}" destId="{0BC444B4-0375-4025-9A7C-0432B6D8CA00}" srcOrd="0" destOrd="0" presId="urn:microsoft.com/office/officeart/2005/8/layout/radial1"/>
    <dgm:cxn modelId="{45F804A1-73ED-479A-B013-D02998D0BC74}" srcId="{986ECD4B-CB00-474C-8E6B-7A14C6100396}" destId="{BD20C9F5-9166-4EF6-B701-CA6A4E75C202}" srcOrd="9" destOrd="0" parTransId="{87AEA2F7-D443-4893-8FB5-2C40DD59F7CA}" sibTransId="{495D62CF-42FF-4ECB-829A-10FFE4AD1DB8}"/>
    <dgm:cxn modelId="{E93900B1-8C99-4406-A125-59A1CBA1E8C5}" type="presOf" srcId="{63390B65-9494-4125-A68E-1E50E00007F0}" destId="{ED388EF9-6155-4427-B307-96D118085489}" srcOrd="0" destOrd="0" presId="urn:microsoft.com/office/officeart/2005/8/layout/radial1"/>
    <dgm:cxn modelId="{F8EB91B2-502A-4508-AF2E-68C4EA134F56}" type="presOf" srcId="{EDDED677-59D0-4376-8A47-ED8B76E167C8}" destId="{1EFAA31C-CC2A-4CF1-843B-2567E5DA56FE}" srcOrd="0" destOrd="0" presId="urn:microsoft.com/office/officeart/2005/8/layout/radial1"/>
    <dgm:cxn modelId="{5C9B9BB2-BCF3-408C-A0DE-399AA5D26A9B}" type="presOf" srcId="{A5291496-C91F-4F70-A9F1-BC3C4018741C}" destId="{8B3A907E-3085-4C48-817F-3CE157E274C6}" srcOrd="0" destOrd="0" presId="urn:microsoft.com/office/officeart/2005/8/layout/radial1"/>
    <dgm:cxn modelId="{81A5FDBF-709E-4FA1-BAEE-B9DA27005011}" type="presOf" srcId="{EAA1C71B-3887-4AE1-8A70-4E08BB803737}" destId="{D87662A5-763A-4B61-8080-F378E067022C}" srcOrd="0" destOrd="0" presId="urn:microsoft.com/office/officeart/2005/8/layout/radial1"/>
    <dgm:cxn modelId="{86AE96C8-AC80-46C1-9424-CC13327BD4DD}" type="presOf" srcId="{DFA02BDD-41C8-45F2-A51A-80348888A679}" destId="{D7341D10-6717-439C-9E4F-3AC634862173}" srcOrd="1" destOrd="0" presId="urn:microsoft.com/office/officeart/2005/8/layout/radial1"/>
    <dgm:cxn modelId="{82241FDB-84AA-4ED8-AA68-F7B95F10358D}" type="presOf" srcId="{ED0DE104-9BFF-4E87-A20F-D8B4ECDF7827}" destId="{572B9C40-677A-4316-9028-620E5D27AD3B}" srcOrd="0" destOrd="0" presId="urn:microsoft.com/office/officeart/2005/8/layout/radial1"/>
    <dgm:cxn modelId="{6D79C7E1-A905-4CDA-8B8D-DAE2664F54DC}" srcId="{986ECD4B-CB00-474C-8E6B-7A14C6100396}" destId="{ED0DE104-9BFF-4E87-A20F-D8B4ECDF7827}" srcOrd="5" destOrd="0" parTransId="{63390B65-9494-4125-A68E-1E50E00007F0}" sibTransId="{2C68643F-A772-4D27-B56D-F2734C85E6DD}"/>
    <dgm:cxn modelId="{D2058EE3-7DB4-4A6C-B8CB-D3010B0F1E4C}" type="presOf" srcId="{B18D9B75-FC70-402E-8AE2-059862EE4550}" destId="{E1DC5CA7-71F6-4454-BC42-D2B967BEB085}" srcOrd="0" destOrd="0" presId="urn:microsoft.com/office/officeart/2005/8/layout/radial1"/>
    <dgm:cxn modelId="{0DFDD5E3-2B9D-4E9D-92B2-B0B378ADA9E0}" srcId="{986ECD4B-CB00-474C-8E6B-7A14C6100396}" destId="{FC1A665C-6EF9-411F-B5B5-CDCB92FC5BB6}" srcOrd="2" destOrd="0" parTransId="{213CECCE-5DD3-47AB-BADD-5CEB20A34E3D}" sibTransId="{D39318C8-6288-427B-864A-BB6D7A0E5A6C}"/>
    <dgm:cxn modelId="{C25B18E8-0F3B-44DE-92C4-8BFF1E45B03B}" srcId="{986ECD4B-CB00-474C-8E6B-7A14C6100396}" destId="{8723F046-768B-465D-AE35-2243D32B7EC0}" srcOrd="10" destOrd="0" parTransId="{EAA1C71B-3887-4AE1-8A70-4E08BB803737}" sibTransId="{29EF9BD5-8EF7-400C-8395-FF18ECDA8007}"/>
    <dgm:cxn modelId="{22B580E8-F6A2-4D26-A40A-A00DAFA63789}" srcId="{ED639AFE-A878-4992-B54D-3D9BAA169B88}" destId="{986ECD4B-CB00-474C-8E6B-7A14C6100396}" srcOrd="0" destOrd="0" parTransId="{F5DCF435-4547-445E-9C3A-FA8C2B718F97}" sibTransId="{E440655A-2E22-4230-8808-70F7FEC39AC9}"/>
    <dgm:cxn modelId="{94181BEF-605A-4733-A3C6-3FA1F3D885C5}" type="presOf" srcId="{90317C32-65FD-4EE0-B6D0-88D1C8815BEE}" destId="{E70DA647-612A-4AD6-B625-302046267A9F}" srcOrd="0" destOrd="0" presId="urn:microsoft.com/office/officeart/2005/8/layout/radial1"/>
    <dgm:cxn modelId="{80611BF6-1CC9-4721-B4CA-86EBA27639BC}" type="presOf" srcId="{213CECCE-5DD3-47AB-BADD-5CEB20A34E3D}" destId="{DB8B04BE-6A3D-475D-A202-D11B1224231E}" srcOrd="0" destOrd="0" presId="urn:microsoft.com/office/officeart/2005/8/layout/radial1"/>
    <dgm:cxn modelId="{63BE4AFF-B789-44CD-A537-458BA1CA54E6}" type="presOf" srcId="{63390B65-9494-4125-A68E-1E50E00007F0}" destId="{91BFA95C-F71B-4E62-BDD3-E354D1141C3F}" srcOrd="1" destOrd="0" presId="urn:microsoft.com/office/officeart/2005/8/layout/radial1"/>
    <dgm:cxn modelId="{9C9B5724-AE69-4AE7-B696-229F579C7A08}" type="presParOf" srcId="{196FB5E8-5EC1-40D0-9721-46B2EFD98224}" destId="{46443DA3-8D7B-496A-B780-7A213CC6F9C3}" srcOrd="0" destOrd="0" presId="urn:microsoft.com/office/officeart/2005/8/layout/radial1"/>
    <dgm:cxn modelId="{6798AED8-0FB7-4739-A077-6DA0A31A18BB}" type="presParOf" srcId="{196FB5E8-5EC1-40D0-9721-46B2EFD98224}" destId="{739E38FA-D183-4E85-B4DE-4DDCD4535837}" srcOrd="1" destOrd="0" presId="urn:microsoft.com/office/officeart/2005/8/layout/radial1"/>
    <dgm:cxn modelId="{73EE5E6E-E144-46F4-AFD0-FF9C3E4B3CAF}" type="presParOf" srcId="{739E38FA-D183-4E85-B4DE-4DDCD4535837}" destId="{79369401-9CEC-40DA-9D71-CBAC793FF305}" srcOrd="0" destOrd="0" presId="urn:microsoft.com/office/officeart/2005/8/layout/radial1"/>
    <dgm:cxn modelId="{947706BC-3E51-4C76-948B-53B49B572266}" type="presParOf" srcId="{196FB5E8-5EC1-40D0-9721-46B2EFD98224}" destId="{7ACE4808-F1FF-46B5-BA5C-EF34C5C775E1}" srcOrd="2" destOrd="0" presId="urn:microsoft.com/office/officeart/2005/8/layout/radial1"/>
    <dgm:cxn modelId="{35E6B35A-7509-4CDE-96ED-2F9176E79B7F}" type="presParOf" srcId="{196FB5E8-5EC1-40D0-9721-46B2EFD98224}" destId="{AD1160AD-C333-4E15-BA3F-38C0C6F76C9E}" srcOrd="3" destOrd="0" presId="urn:microsoft.com/office/officeart/2005/8/layout/radial1"/>
    <dgm:cxn modelId="{D6DA418B-E28B-45EA-9BF6-22E9A7F34DA1}" type="presParOf" srcId="{AD1160AD-C333-4E15-BA3F-38C0C6F76C9E}" destId="{F119A4ED-9BC9-43A3-AD63-CA6A229703F5}" srcOrd="0" destOrd="0" presId="urn:microsoft.com/office/officeart/2005/8/layout/radial1"/>
    <dgm:cxn modelId="{43EEDB5B-740D-4B1F-A65D-1633EEC53954}" type="presParOf" srcId="{196FB5E8-5EC1-40D0-9721-46B2EFD98224}" destId="{E70DA647-612A-4AD6-B625-302046267A9F}" srcOrd="4" destOrd="0" presId="urn:microsoft.com/office/officeart/2005/8/layout/radial1"/>
    <dgm:cxn modelId="{DCA8A171-DB10-44E8-A008-CA358520CD21}" type="presParOf" srcId="{196FB5E8-5EC1-40D0-9721-46B2EFD98224}" destId="{DB8B04BE-6A3D-475D-A202-D11B1224231E}" srcOrd="5" destOrd="0" presId="urn:microsoft.com/office/officeart/2005/8/layout/radial1"/>
    <dgm:cxn modelId="{D9C9A333-0BA3-48D3-A47A-F9E649CBC1EF}" type="presParOf" srcId="{DB8B04BE-6A3D-475D-A202-D11B1224231E}" destId="{2B61D86C-F1A7-4A6D-9664-C839AA3B19EA}" srcOrd="0" destOrd="0" presId="urn:microsoft.com/office/officeart/2005/8/layout/radial1"/>
    <dgm:cxn modelId="{C8180ABB-C40E-457C-B672-1A0804D56405}" type="presParOf" srcId="{196FB5E8-5EC1-40D0-9721-46B2EFD98224}" destId="{BC73F2AD-BA6C-4B7E-9204-E7FB13DF14F7}" srcOrd="6" destOrd="0" presId="urn:microsoft.com/office/officeart/2005/8/layout/radial1"/>
    <dgm:cxn modelId="{1CD8C8BB-9116-43AA-85B9-E943A17BCC90}" type="presParOf" srcId="{196FB5E8-5EC1-40D0-9721-46B2EFD98224}" destId="{1C652F82-AF67-4172-99C3-135EDAA6A6F8}" srcOrd="7" destOrd="0" presId="urn:microsoft.com/office/officeart/2005/8/layout/radial1"/>
    <dgm:cxn modelId="{4582DD68-6EBF-4E5E-9220-8DC4027F9F9C}" type="presParOf" srcId="{1C652F82-AF67-4172-99C3-135EDAA6A6F8}" destId="{43FE6E1A-9F9C-475B-94F2-E73D26A55508}" srcOrd="0" destOrd="0" presId="urn:microsoft.com/office/officeart/2005/8/layout/radial1"/>
    <dgm:cxn modelId="{E4240216-D15D-4F63-8E61-6672763DF4CC}" type="presParOf" srcId="{196FB5E8-5EC1-40D0-9721-46B2EFD98224}" destId="{858B8D8A-A1B8-4DF4-9E75-5439AE19DA25}" srcOrd="8" destOrd="0" presId="urn:microsoft.com/office/officeart/2005/8/layout/radial1"/>
    <dgm:cxn modelId="{D11123E4-6930-4369-9742-5E140A5F6FA1}" type="presParOf" srcId="{196FB5E8-5EC1-40D0-9721-46B2EFD98224}" destId="{1EFAA31C-CC2A-4CF1-843B-2567E5DA56FE}" srcOrd="9" destOrd="0" presId="urn:microsoft.com/office/officeart/2005/8/layout/radial1"/>
    <dgm:cxn modelId="{6BFA7B7C-60D8-4D5B-AD98-2AC39240F65A}" type="presParOf" srcId="{1EFAA31C-CC2A-4CF1-843B-2567E5DA56FE}" destId="{38358959-AD6E-4B56-BDBC-ABA7A0C0B491}" srcOrd="0" destOrd="0" presId="urn:microsoft.com/office/officeart/2005/8/layout/radial1"/>
    <dgm:cxn modelId="{5854A10F-2F1D-4EA4-B2FA-3E307C12D5EC}" type="presParOf" srcId="{196FB5E8-5EC1-40D0-9721-46B2EFD98224}" destId="{EB0EAAA5-8E11-4B1C-B1A5-0A7F8FA98C0F}" srcOrd="10" destOrd="0" presId="urn:microsoft.com/office/officeart/2005/8/layout/radial1"/>
    <dgm:cxn modelId="{2C549F1D-3A56-4E8F-B0B0-DBC777B367A9}" type="presParOf" srcId="{196FB5E8-5EC1-40D0-9721-46B2EFD98224}" destId="{ED388EF9-6155-4427-B307-96D118085489}" srcOrd="11" destOrd="0" presId="urn:microsoft.com/office/officeart/2005/8/layout/radial1"/>
    <dgm:cxn modelId="{46679BD1-0CB0-4900-AC23-AF54D08A6D0A}" type="presParOf" srcId="{ED388EF9-6155-4427-B307-96D118085489}" destId="{91BFA95C-F71B-4E62-BDD3-E354D1141C3F}" srcOrd="0" destOrd="0" presId="urn:microsoft.com/office/officeart/2005/8/layout/radial1"/>
    <dgm:cxn modelId="{1E90D089-7CFE-46E9-B6C7-803C41FA27CC}" type="presParOf" srcId="{196FB5E8-5EC1-40D0-9721-46B2EFD98224}" destId="{572B9C40-677A-4316-9028-620E5D27AD3B}" srcOrd="12" destOrd="0" presId="urn:microsoft.com/office/officeart/2005/8/layout/radial1"/>
    <dgm:cxn modelId="{FB677EEB-AC34-48FC-AD6C-49E2B64C93DA}" type="presParOf" srcId="{196FB5E8-5EC1-40D0-9721-46B2EFD98224}" destId="{8B3A907E-3085-4C48-817F-3CE157E274C6}" srcOrd="13" destOrd="0" presId="urn:microsoft.com/office/officeart/2005/8/layout/radial1"/>
    <dgm:cxn modelId="{3DBD22C8-80A3-4BE6-A003-1F76671983C9}" type="presParOf" srcId="{8B3A907E-3085-4C48-817F-3CE157E274C6}" destId="{E8967E97-6BC4-43EF-9816-2F740ACA72C9}" srcOrd="0" destOrd="0" presId="urn:microsoft.com/office/officeart/2005/8/layout/radial1"/>
    <dgm:cxn modelId="{D99DB630-345C-4F32-A8D1-6589EBE9566E}" type="presParOf" srcId="{196FB5E8-5EC1-40D0-9721-46B2EFD98224}" destId="{6C340CEE-6685-46A6-A495-679592D1581F}" srcOrd="14" destOrd="0" presId="urn:microsoft.com/office/officeart/2005/8/layout/radial1"/>
    <dgm:cxn modelId="{D3B33DBA-BB62-446C-A531-DACEEDF87FF1}" type="presParOf" srcId="{196FB5E8-5EC1-40D0-9721-46B2EFD98224}" destId="{72945843-AE71-44BC-88B0-8778E0548946}" srcOrd="15" destOrd="0" presId="urn:microsoft.com/office/officeart/2005/8/layout/radial1"/>
    <dgm:cxn modelId="{3EFC1EBF-4A1F-4E3E-BEF2-DB25FDFC7FAB}" type="presParOf" srcId="{72945843-AE71-44BC-88B0-8778E0548946}" destId="{D7341D10-6717-439C-9E4F-3AC634862173}" srcOrd="0" destOrd="0" presId="urn:microsoft.com/office/officeart/2005/8/layout/radial1"/>
    <dgm:cxn modelId="{76243DE4-59BE-4AF3-8EED-121D55E8F461}" type="presParOf" srcId="{196FB5E8-5EC1-40D0-9721-46B2EFD98224}" destId="{E1DC5CA7-71F6-4454-BC42-D2B967BEB085}" srcOrd="16" destOrd="0" presId="urn:microsoft.com/office/officeart/2005/8/layout/radial1"/>
    <dgm:cxn modelId="{CF965A06-E297-4AF0-A342-E5E53C970CB8}" type="presParOf" srcId="{196FB5E8-5EC1-40D0-9721-46B2EFD98224}" destId="{3539FAB0-DD4B-494E-85DE-E7BA8580E812}" srcOrd="17" destOrd="0" presId="urn:microsoft.com/office/officeart/2005/8/layout/radial1"/>
    <dgm:cxn modelId="{D05351D8-877F-4D06-BA72-E460EA44180D}" type="presParOf" srcId="{3539FAB0-DD4B-494E-85DE-E7BA8580E812}" destId="{04616C67-58BD-4D74-83B6-722F3D4F2006}" srcOrd="0" destOrd="0" presId="urn:microsoft.com/office/officeart/2005/8/layout/radial1"/>
    <dgm:cxn modelId="{1EE5CF4C-DB39-49C5-B6D9-CC946A4AF9B8}" type="presParOf" srcId="{196FB5E8-5EC1-40D0-9721-46B2EFD98224}" destId="{55AC5E52-89B6-4E30-AAE2-201B47AA9028}" srcOrd="18" destOrd="0" presId="urn:microsoft.com/office/officeart/2005/8/layout/radial1"/>
    <dgm:cxn modelId="{175C5065-C3D2-4531-8300-5A7FBADA5974}" type="presParOf" srcId="{196FB5E8-5EC1-40D0-9721-46B2EFD98224}" destId="{EEAFD5C7-598B-48F1-A7BD-B1484FED5E8C}" srcOrd="19" destOrd="0" presId="urn:microsoft.com/office/officeart/2005/8/layout/radial1"/>
    <dgm:cxn modelId="{D38D107F-7285-4AEE-A304-D323C77F9967}" type="presParOf" srcId="{EEAFD5C7-598B-48F1-A7BD-B1484FED5E8C}" destId="{E281C47D-3A96-4354-82C2-AF620138950B}" srcOrd="0" destOrd="0" presId="urn:microsoft.com/office/officeart/2005/8/layout/radial1"/>
    <dgm:cxn modelId="{BD8DEF16-7EB2-4978-803F-53A0BB6D5D89}" type="presParOf" srcId="{196FB5E8-5EC1-40D0-9721-46B2EFD98224}" destId="{4E4CF742-8C96-48B8-9C77-A45CBD4F9E17}" srcOrd="20" destOrd="0" presId="urn:microsoft.com/office/officeart/2005/8/layout/radial1"/>
    <dgm:cxn modelId="{FE163278-EE6C-4605-A33F-2C8C5FE3349A}" type="presParOf" srcId="{196FB5E8-5EC1-40D0-9721-46B2EFD98224}" destId="{D87662A5-763A-4B61-8080-F378E067022C}" srcOrd="21" destOrd="0" presId="urn:microsoft.com/office/officeart/2005/8/layout/radial1"/>
    <dgm:cxn modelId="{804778AB-7930-48D8-B3F6-1ADC0000FA8A}" type="presParOf" srcId="{D87662A5-763A-4B61-8080-F378E067022C}" destId="{A3CC38FB-A63F-45A3-8604-08751DD77BFD}" srcOrd="0" destOrd="0" presId="urn:microsoft.com/office/officeart/2005/8/layout/radial1"/>
    <dgm:cxn modelId="{D127651B-0744-463F-9476-96AC5F63F68D}" type="presParOf" srcId="{196FB5E8-5EC1-40D0-9721-46B2EFD98224}" destId="{0BC444B4-0375-4025-9A7C-0432B6D8CA00}" srcOrd="2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C59EC-26A9-4A46-8C89-3BEADCDAFD6C}">
      <dsp:nvSpPr>
        <dsp:cNvPr id="0" name=""/>
        <dsp:cNvSpPr/>
      </dsp:nvSpPr>
      <dsp:spPr>
        <a:xfrm>
          <a:off x="385795" y="532733"/>
          <a:ext cx="3468064" cy="3468064"/>
        </a:xfrm>
        <a:prstGeom prst="circularArrow">
          <a:avLst>
            <a:gd name="adj1" fmla="val 5544"/>
            <a:gd name="adj2" fmla="val 330680"/>
            <a:gd name="adj3" fmla="val 14714671"/>
            <a:gd name="adj4" fmla="val 16837219"/>
            <a:gd name="adj5" fmla="val 5757"/>
          </a:avLst>
        </a:prstGeom>
        <a:solidFill>
          <a:schemeClr val="accent1"/>
        </a:solidFill>
        <a:ln>
          <a:noFill/>
        </a:ln>
        <a:effectLst/>
      </dsp:spPr>
      <dsp:style>
        <a:lnRef idx="0">
          <a:scrgbClr r="0" g="0" b="0"/>
        </a:lnRef>
        <a:fillRef idx="1">
          <a:scrgbClr r="0" g="0" b="0"/>
        </a:fillRef>
        <a:effectRef idx="2">
          <a:scrgbClr r="0" g="0" b="0"/>
        </a:effectRef>
        <a:fontRef idx="minor"/>
      </dsp:style>
    </dsp:sp>
    <dsp:sp modelId="{F5A8B98E-8B4D-4076-ABD9-092023540012}">
      <dsp:nvSpPr>
        <dsp:cNvPr id="0" name=""/>
        <dsp:cNvSpPr/>
      </dsp:nvSpPr>
      <dsp:spPr>
        <a:xfrm>
          <a:off x="2960191" y="1308070"/>
          <a:ext cx="926008" cy="706581"/>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Tre Breedlove, Environmental Health Supervisor</a:t>
          </a:r>
        </a:p>
      </dsp:txBody>
      <dsp:txXfrm>
        <a:off x="2994683" y="1342562"/>
        <a:ext cx="857024" cy="637597"/>
      </dsp:txXfrm>
    </dsp:sp>
    <dsp:sp modelId="{5513CD2B-F9B8-4EAF-A233-652E9487A826}">
      <dsp:nvSpPr>
        <dsp:cNvPr id="0" name=""/>
        <dsp:cNvSpPr/>
      </dsp:nvSpPr>
      <dsp:spPr>
        <a:xfrm flipH="1" flipV="1">
          <a:off x="2069721" y="490806"/>
          <a:ext cx="918443" cy="472278"/>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dsp:txBody>
      <dsp:txXfrm rot="10800000">
        <a:off x="2092776" y="513861"/>
        <a:ext cx="872333" cy="426168"/>
      </dsp:txXfrm>
    </dsp:sp>
    <dsp:sp modelId="{7C03DE88-381C-4F2E-AB81-B2A05B27DED0}">
      <dsp:nvSpPr>
        <dsp:cNvPr id="0" name=""/>
        <dsp:cNvSpPr/>
      </dsp:nvSpPr>
      <dsp:spPr>
        <a:xfrm>
          <a:off x="2933" y="1694351"/>
          <a:ext cx="926008" cy="628190"/>
        </a:xfrm>
        <a:prstGeom prst="roundRect">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Cheryl Warren,</a:t>
          </a:r>
        </a:p>
        <a:p>
          <a:pPr marL="0" lvl="0" indent="0" algn="ctr" defTabSz="400050">
            <a:lnSpc>
              <a:spcPct val="90000"/>
            </a:lnSpc>
            <a:spcBef>
              <a:spcPct val="0"/>
            </a:spcBef>
            <a:spcAft>
              <a:spcPct val="35000"/>
            </a:spcAft>
            <a:buNone/>
          </a:pPr>
          <a:r>
            <a:rPr lang="en-US" sz="900" kern="1200" dirty="0">
              <a:solidFill>
                <a:schemeClr val="bg1"/>
              </a:solidFill>
            </a:rPr>
            <a:t>Business Officer I</a:t>
          </a:r>
        </a:p>
      </dsp:txBody>
      <dsp:txXfrm>
        <a:off x="33599" y="1725017"/>
        <a:ext cx="864676" cy="566858"/>
      </dsp:txXfrm>
    </dsp:sp>
    <dsp:sp modelId="{94378A01-C561-4683-BCB7-157F91B7B80B}">
      <dsp:nvSpPr>
        <dsp:cNvPr id="0" name=""/>
        <dsp:cNvSpPr/>
      </dsp:nvSpPr>
      <dsp:spPr>
        <a:xfrm>
          <a:off x="2063501" y="441154"/>
          <a:ext cx="926008" cy="631116"/>
        </a:xfrm>
        <a:prstGeom prst="roundRect">
          <a:avLst/>
        </a:prstGeom>
        <a:solidFill>
          <a:srgbClr val="FFFF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Sheila Person,               WIC Director</a:t>
          </a:r>
        </a:p>
      </dsp:txBody>
      <dsp:txXfrm>
        <a:off x="2094310" y="471963"/>
        <a:ext cx="864390" cy="569498"/>
      </dsp:txXfrm>
    </dsp:sp>
    <dsp:sp modelId="{9DDB9949-58C3-487E-9A99-FBE382201776}">
      <dsp:nvSpPr>
        <dsp:cNvPr id="0" name=""/>
        <dsp:cNvSpPr/>
      </dsp:nvSpPr>
      <dsp:spPr>
        <a:xfrm>
          <a:off x="1791273" y="3142196"/>
          <a:ext cx="926008" cy="421454"/>
        </a:xfrm>
        <a:prstGeom prst="round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Tina Edwards,</a:t>
          </a:r>
        </a:p>
        <a:p>
          <a:pPr marL="0" lvl="0" indent="0" algn="ctr" defTabSz="400050">
            <a:lnSpc>
              <a:spcPct val="90000"/>
            </a:lnSpc>
            <a:spcBef>
              <a:spcPct val="0"/>
            </a:spcBef>
            <a:spcAft>
              <a:spcPct val="35000"/>
            </a:spcAft>
            <a:buNone/>
          </a:pPr>
          <a:r>
            <a:rPr lang="en-US" sz="900" kern="1200" dirty="0">
              <a:solidFill>
                <a:schemeClr val="bg1"/>
              </a:solidFill>
            </a:rPr>
            <a:t>Lab Manager </a:t>
          </a:r>
        </a:p>
      </dsp:txBody>
      <dsp:txXfrm>
        <a:off x="1811847" y="3162770"/>
        <a:ext cx="884860" cy="380306"/>
      </dsp:txXfrm>
    </dsp:sp>
    <dsp:sp modelId="{58E41D68-A7C2-451B-BBC4-61A12557D613}">
      <dsp:nvSpPr>
        <dsp:cNvPr id="0" name=""/>
        <dsp:cNvSpPr/>
      </dsp:nvSpPr>
      <dsp:spPr>
        <a:xfrm>
          <a:off x="390943" y="2656223"/>
          <a:ext cx="1071956" cy="566471"/>
        </a:xfrm>
        <a:prstGeom prst="roundRect">
          <a:avLst/>
        </a:prstGeom>
        <a:solidFill>
          <a:srgbClr val="FF66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Susan Finney,</a:t>
          </a:r>
        </a:p>
        <a:p>
          <a:pPr marL="0" lvl="0" indent="0" algn="ctr" defTabSz="400050">
            <a:lnSpc>
              <a:spcPct val="90000"/>
            </a:lnSpc>
            <a:spcBef>
              <a:spcPct val="0"/>
            </a:spcBef>
            <a:spcAft>
              <a:spcPct val="35000"/>
            </a:spcAft>
            <a:buNone/>
          </a:pPr>
          <a:r>
            <a:rPr lang="en-US" sz="900" kern="1200" dirty="0">
              <a:solidFill>
                <a:schemeClr val="bg1"/>
              </a:solidFill>
            </a:rPr>
            <a:t>Home Health Nursing Supervisor</a:t>
          </a:r>
        </a:p>
      </dsp:txBody>
      <dsp:txXfrm>
        <a:off x="418596" y="2683876"/>
        <a:ext cx="1016650" cy="511165"/>
      </dsp:txXfrm>
    </dsp:sp>
    <dsp:sp modelId="{F96C2900-37A0-4497-A746-E5773A4ABCE7}">
      <dsp:nvSpPr>
        <dsp:cNvPr id="0" name=""/>
        <dsp:cNvSpPr/>
      </dsp:nvSpPr>
      <dsp:spPr>
        <a:xfrm>
          <a:off x="2960191" y="2447608"/>
          <a:ext cx="926008" cy="645756"/>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Misty Gibbs,</a:t>
          </a:r>
        </a:p>
        <a:p>
          <a:pPr marL="0" lvl="0" indent="0" algn="ctr" defTabSz="400050">
            <a:lnSpc>
              <a:spcPct val="90000"/>
            </a:lnSpc>
            <a:spcBef>
              <a:spcPct val="0"/>
            </a:spcBef>
            <a:spcAft>
              <a:spcPct val="35000"/>
            </a:spcAft>
            <a:buNone/>
          </a:pPr>
          <a:r>
            <a:rPr lang="en-US" sz="900" kern="1200" dirty="0">
              <a:solidFill>
                <a:schemeClr val="bg1"/>
              </a:solidFill>
            </a:rPr>
            <a:t>Human Services Planner/Eval  II</a:t>
          </a:r>
        </a:p>
      </dsp:txBody>
      <dsp:txXfrm>
        <a:off x="2991714" y="2479131"/>
        <a:ext cx="862962" cy="582710"/>
      </dsp:txXfrm>
    </dsp:sp>
    <dsp:sp modelId="{40C0D081-ABC7-4F6A-9786-82734CE97ABA}">
      <dsp:nvSpPr>
        <dsp:cNvPr id="0" name=""/>
        <dsp:cNvSpPr/>
      </dsp:nvSpPr>
      <dsp:spPr>
        <a:xfrm>
          <a:off x="434342" y="468693"/>
          <a:ext cx="926008" cy="677319"/>
        </a:xfrm>
        <a:prstGeom prst="round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Kelly Tate, Clinical Nursing Supervisor</a:t>
          </a:r>
        </a:p>
      </dsp:txBody>
      <dsp:txXfrm>
        <a:off x="467406" y="501757"/>
        <a:ext cx="859880" cy="611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43DA3-8D7B-496A-B780-7A213CC6F9C3}">
      <dsp:nvSpPr>
        <dsp:cNvPr id="0" name=""/>
        <dsp:cNvSpPr/>
      </dsp:nvSpPr>
      <dsp:spPr>
        <a:xfrm>
          <a:off x="1365546" y="1520038"/>
          <a:ext cx="990600" cy="1078606"/>
        </a:xfrm>
        <a:prstGeom prst="ellipse">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Board of Health </a:t>
          </a:r>
        </a:p>
      </dsp:txBody>
      <dsp:txXfrm>
        <a:off x="1510616" y="1677996"/>
        <a:ext cx="700460" cy="762690"/>
      </dsp:txXfrm>
    </dsp:sp>
    <dsp:sp modelId="{739E38FA-D183-4E85-B4DE-4DDCD4535837}">
      <dsp:nvSpPr>
        <dsp:cNvPr id="0" name=""/>
        <dsp:cNvSpPr/>
      </dsp:nvSpPr>
      <dsp:spPr>
        <a:xfrm rot="20142966">
          <a:off x="2286886" y="1690200"/>
          <a:ext cx="712767" cy="32255"/>
        </a:xfrm>
        <a:custGeom>
          <a:avLst/>
          <a:gdLst/>
          <a:ahLst/>
          <a:cxnLst/>
          <a:rect l="0" t="0" r="0" b="0"/>
          <a:pathLst>
            <a:path>
              <a:moveTo>
                <a:pt x="0" y="16127"/>
              </a:moveTo>
              <a:lnTo>
                <a:pt x="712767"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25450" y="1688508"/>
        <a:ext cx="35638" cy="35638"/>
      </dsp:txXfrm>
    </dsp:sp>
    <dsp:sp modelId="{7ACE4808-F1FF-46B5-BA5C-EF34C5C775E1}">
      <dsp:nvSpPr>
        <dsp:cNvPr id="0" name=""/>
        <dsp:cNvSpPr/>
      </dsp:nvSpPr>
      <dsp:spPr>
        <a:xfrm>
          <a:off x="2933556" y="989165"/>
          <a:ext cx="800243" cy="8113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Dr. Jordan White</a:t>
          </a:r>
        </a:p>
      </dsp:txBody>
      <dsp:txXfrm>
        <a:off x="3050749" y="1107982"/>
        <a:ext cx="565857" cy="573696"/>
      </dsp:txXfrm>
    </dsp:sp>
    <dsp:sp modelId="{AD1160AD-C333-4E15-BA3F-38C0C6F76C9E}">
      <dsp:nvSpPr>
        <dsp:cNvPr id="0" name=""/>
        <dsp:cNvSpPr/>
      </dsp:nvSpPr>
      <dsp:spPr>
        <a:xfrm rot="18163636">
          <a:off x="2003581" y="1342697"/>
          <a:ext cx="614918" cy="32255"/>
        </a:xfrm>
        <a:custGeom>
          <a:avLst/>
          <a:gdLst/>
          <a:ahLst/>
          <a:cxnLst/>
          <a:rect l="0" t="0" r="0" b="0"/>
          <a:pathLst>
            <a:path>
              <a:moveTo>
                <a:pt x="0" y="16127"/>
              </a:moveTo>
              <a:lnTo>
                <a:pt x="614918"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5667" y="1343452"/>
        <a:ext cx="30745" cy="30745"/>
      </dsp:txXfrm>
    </dsp:sp>
    <dsp:sp modelId="{E70DA647-612A-4AD6-B625-302046267A9F}">
      <dsp:nvSpPr>
        <dsp:cNvPr id="0" name=""/>
        <dsp:cNvSpPr/>
      </dsp:nvSpPr>
      <dsp:spPr>
        <a:xfrm>
          <a:off x="2279948" y="360963"/>
          <a:ext cx="831422" cy="79876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Mr. Ben Moses    Vice Chairman</a:t>
          </a:r>
        </a:p>
      </dsp:txBody>
      <dsp:txXfrm>
        <a:off x="2401707" y="477939"/>
        <a:ext cx="587904" cy="564812"/>
      </dsp:txXfrm>
    </dsp:sp>
    <dsp:sp modelId="{DB8B04BE-6A3D-475D-A202-D11B1224231E}">
      <dsp:nvSpPr>
        <dsp:cNvPr id="0" name=""/>
        <dsp:cNvSpPr/>
      </dsp:nvSpPr>
      <dsp:spPr>
        <a:xfrm rot="16214541">
          <a:off x="1521500" y="1160841"/>
          <a:ext cx="686155" cy="32255"/>
        </a:xfrm>
        <a:custGeom>
          <a:avLst/>
          <a:gdLst/>
          <a:ahLst/>
          <a:cxnLst/>
          <a:rect l="0" t="0" r="0" b="0"/>
          <a:pathLst>
            <a:path>
              <a:moveTo>
                <a:pt x="0" y="16127"/>
              </a:moveTo>
              <a:lnTo>
                <a:pt x="686155"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7424" y="1159815"/>
        <a:ext cx="34307" cy="34307"/>
      </dsp:txXfrm>
    </dsp:sp>
    <dsp:sp modelId="{BC73F2AD-BA6C-4B7E-9204-E7FB13DF14F7}">
      <dsp:nvSpPr>
        <dsp:cNvPr id="0" name=""/>
        <dsp:cNvSpPr/>
      </dsp:nvSpPr>
      <dsp:spPr>
        <a:xfrm>
          <a:off x="1399198" y="103527"/>
          <a:ext cx="936751" cy="7303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Dr. William R. Futrell, Jr.   Chairman</a:t>
          </a:r>
        </a:p>
      </dsp:txBody>
      <dsp:txXfrm>
        <a:off x="1536382" y="210487"/>
        <a:ext cx="662383" cy="516449"/>
      </dsp:txXfrm>
    </dsp:sp>
    <dsp:sp modelId="{1C652F82-AF67-4172-99C3-135EDAA6A6F8}">
      <dsp:nvSpPr>
        <dsp:cNvPr id="0" name=""/>
        <dsp:cNvSpPr/>
      </dsp:nvSpPr>
      <dsp:spPr>
        <a:xfrm rot="430567">
          <a:off x="2350484" y="2143171"/>
          <a:ext cx="608555" cy="32255"/>
        </a:xfrm>
        <a:custGeom>
          <a:avLst/>
          <a:gdLst/>
          <a:ahLst/>
          <a:cxnLst/>
          <a:rect l="0" t="0" r="0" b="0"/>
          <a:pathLst>
            <a:path>
              <a:moveTo>
                <a:pt x="0" y="16127"/>
              </a:moveTo>
              <a:lnTo>
                <a:pt x="608555"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39548" y="2144085"/>
        <a:ext cx="30427" cy="30427"/>
      </dsp:txXfrm>
    </dsp:sp>
    <dsp:sp modelId="{858B8D8A-A1B8-4DF4-9E75-5439AE19DA25}">
      <dsp:nvSpPr>
        <dsp:cNvPr id="0" name=""/>
        <dsp:cNvSpPr/>
      </dsp:nvSpPr>
      <dsp:spPr>
        <a:xfrm>
          <a:off x="2953408" y="1877245"/>
          <a:ext cx="765952" cy="73574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Dr. Raven Deloatch</a:t>
          </a:r>
        </a:p>
      </dsp:txBody>
      <dsp:txXfrm>
        <a:off x="3065579" y="1984993"/>
        <a:ext cx="541610" cy="520253"/>
      </dsp:txXfrm>
    </dsp:sp>
    <dsp:sp modelId="{1EFAA31C-CC2A-4CF1-843B-2567E5DA56FE}">
      <dsp:nvSpPr>
        <dsp:cNvPr id="0" name=""/>
        <dsp:cNvSpPr/>
      </dsp:nvSpPr>
      <dsp:spPr>
        <a:xfrm rot="2325751">
          <a:off x="2181861" y="2583928"/>
          <a:ext cx="704799" cy="32255"/>
        </a:xfrm>
        <a:custGeom>
          <a:avLst/>
          <a:gdLst/>
          <a:ahLst/>
          <a:cxnLst/>
          <a:rect l="0" t="0" r="0" b="0"/>
          <a:pathLst>
            <a:path>
              <a:moveTo>
                <a:pt x="0" y="16127"/>
              </a:moveTo>
              <a:lnTo>
                <a:pt x="704799"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16641" y="2582436"/>
        <a:ext cx="35239" cy="35239"/>
      </dsp:txXfrm>
    </dsp:sp>
    <dsp:sp modelId="{EB0EAAA5-8E11-4B1C-B1A5-0A7F8FA98C0F}">
      <dsp:nvSpPr>
        <dsp:cNvPr id="0" name=""/>
        <dsp:cNvSpPr/>
      </dsp:nvSpPr>
      <dsp:spPr>
        <a:xfrm>
          <a:off x="2704772" y="2690311"/>
          <a:ext cx="838696" cy="76673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Mr. Chris </a:t>
          </a:r>
          <a:r>
            <a:rPr lang="en-US" sz="900" kern="1200" dirty="0" err="1">
              <a:solidFill>
                <a:schemeClr val="tx1"/>
              </a:solidFill>
            </a:rPr>
            <a:t>Deberry</a:t>
          </a:r>
          <a:endParaRPr lang="en-US" sz="900" kern="1200" dirty="0">
            <a:solidFill>
              <a:schemeClr val="tx1"/>
            </a:solidFill>
          </a:endParaRPr>
        </a:p>
      </dsp:txBody>
      <dsp:txXfrm>
        <a:off x="2827596" y="2802597"/>
        <a:ext cx="593048" cy="542162"/>
      </dsp:txXfrm>
    </dsp:sp>
    <dsp:sp modelId="{ED388EF9-6155-4427-B307-96D118085489}">
      <dsp:nvSpPr>
        <dsp:cNvPr id="0" name=""/>
        <dsp:cNvSpPr/>
      </dsp:nvSpPr>
      <dsp:spPr>
        <a:xfrm rot="4154397">
          <a:off x="1821402" y="2872578"/>
          <a:ext cx="707656" cy="32255"/>
        </a:xfrm>
        <a:custGeom>
          <a:avLst/>
          <a:gdLst/>
          <a:ahLst/>
          <a:cxnLst/>
          <a:rect l="0" t="0" r="0" b="0"/>
          <a:pathLst>
            <a:path>
              <a:moveTo>
                <a:pt x="0" y="16127"/>
              </a:moveTo>
              <a:lnTo>
                <a:pt x="707656"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57539" y="2871015"/>
        <a:ext cx="35382" cy="35382"/>
      </dsp:txXfrm>
    </dsp:sp>
    <dsp:sp modelId="{572B9C40-677A-4316-9028-620E5D27AD3B}">
      <dsp:nvSpPr>
        <dsp:cNvPr id="0" name=""/>
        <dsp:cNvSpPr/>
      </dsp:nvSpPr>
      <dsp:spPr>
        <a:xfrm>
          <a:off x="2018218" y="3198304"/>
          <a:ext cx="840355" cy="7692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Ms. Ruth Moody </a:t>
          </a:r>
        </a:p>
      </dsp:txBody>
      <dsp:txXfrm>
        <a:off x="2141285" y="3310964"/>
        <a:ext cx="594221" cy="543970"/>
      </dsp:txXfrm>
    </dsp:sp>
    <dsp:sp modelId="{8B3A907E-3085-4C48-817F-3CE157E274C6}">
      <dsp:nvSpPr>
        <dsp:cNvPr id="0" name=""/>
        <dsp:cNvSpPr/>
      </dsp:nvSpPr>
      <dsp:spPr>
        <a:xfrm rot="6208331">
          <a:off x="1371682" y="2852270"/>
          <a:ext cx="590684" cy="32255"/>
        </a:xfrm>
        <a:custGeom>
          <a:avLst/>
          <a:gdLst/>
          <a:ahLst/>
          <a:cxnLst/>
          <a:rect l="0" t="0" r="0" b="0"/>
          <a:pathLst>
            <a:path>
              <a:moveTo>
                <a:pt x="0" y="16127"/>
              </a:moveTo>
              <a:lnTo>
                <a:pt x="590684"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652257" y="2853631"/>
        <a:ext cx="29534" cy="29534"/>
      </dsp:txXfrm>
    </dsp:sp>
    <dsp:sp modelId="{6C340CEE-6685-46A6-A495-679592D1581F}">
      <dsp:nvSpPr>
        <dsp:cNvPr id="0" name=""/>
        <dsp:cNvSpPr/>
      </dsp:nvSpPr>
      <dsp:spPr>
        <a:xfrm>
          <a:off x="1099029" y="3143656"/>
          <a:ext cx="805970" cy="8270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Ms. </a:t>
          </a:r>
          <a:r>
            <a:rPr lang="en-US" sz="900" kern="1200" dirty="0" err="1">
              <a:solidFill>
                <a:schemeClr val="tx1"/>
              </a:solidFill>
            </a:rPr>
            <a:t>Melvetta</a:t>
          </a:r>
          <a:r>
            <a:rPr lang="en-US" sz="900" kern="1200" dirty="0">
              <a:solidFill>
                <a:schemeClr val="tx1"/>
              </a:solidFill>
            </a:rPr>
            <a:t> Broadnax Taylor</a:t>
          </a:r>
        </a:p>
      </dsp:txBody>
      <dsp:txXfrm>
        <a:off x="1217061" y="3264776"/>
        <a:ext cx="569906" cy="584820"/>
      </dsp:txXfrm>
    </dsp:sp>
    <dsp:sp modelId="{72945843-AE71-44BC-88B0-8778E0548946}">
      <dsp:nvSpPr>
        <dsp:cNvPr id="0" name=""/>
        <dsp:cNvSpPr/>
      </dsp:nvSpPr>
      <dsp:spPr>
        <a:xfrm rot="8345455">
          <a:off x="936441" y="2579266"/>
          <a:ext cx="611531" cy="32255"/>
        </a:xfrm>
        <a:custGeom>
          <a:avLst/>
          <a:gdLst/>
          <a:ahLst/>
          <a:cxnLst/>
          <a:rect l="0" t="0" r="0" b="0"/>
          <a:pathLst>
            <a:path>
              <a:moveTo>
                <a:pt x="0" y="16127"/>
              </a:moveTo>
              <a:lnTo>
                <a:pt x="611531"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226919" y="2580106"/>
        <a:ext cx="30576" cy="30576"/>
      </dsp:txXfrm>
    </dsp:sp>
    <dsp:sp modelId="{E1DC5CA7-71F6-4454-BC42-D2B967BEB085}">
      <dsp:nvSpPr>
        <dsp:cNvPr id="0" name=""/>
        <dsp:cNvSpPr/>
      </dsp:nvSpPr>
      <dsp:spPr>
        <a:xfrm>
          <a:off x="246763" y="2680415"/>
          <a:ext cx="894230" cy="78021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Dr. Hannah Parker</a:t>
          </a:r>
        </a:p>
      </dsp:txBody>
      <dsp:txXfrm>
        <a:off x="377720" y="2794675"/>
        <a:ext cx="632316" cy="551697"/>
      </dsp:txXfrm>
    </dsp:sp>
    <dsp:sp modelId="{3539FAB0-DD4B-494E-85DE-E7BA8580E812}">
      <dsp:nvSpPr>
        <dsp:cNvPr id="0" name=""/>
        <dsp:cNvSpPr/>
      </dsp:nvSpPr>
      <dsp:spPr>
        <a:xfrm rot="10369159">
          <a:off x="751638" y="2143927"/>
          <a:ext cx="619620" cy="32255"/>
        </a:xfrm>
        <a:custGeom>
          <a:avLst/>
          <a:gdLst/>
          <a:ahLst/>
          <a:cxnLst/>
          <a:rect l="0" t="0" r="0" b="0"/>
          <a:pathLst>
            <a:path>
              <a:moveTo>
                <a:pt x="0" y="16127"/>
              </a:moveTo>
              <a:lnTo>
                <a:pt x="619620"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045957" y="2144564"/>
        <a:ext cx="30981" cy="30981"/>
      </dsp:txXfrm>
    </dsp:sp>
    <dsp:sp modelId="{55AC5E52-89B6-4E30-AAE2-201B47AA9028}">
      <dsp:nvSpPr>
        <dsp:cNvPr id="0" name=""/>
        <dsp:cNvSpPr/>
      </dsp:nvSpPr>
      <dsp:spPr>
        <a:xfrm>
          <a:off x="15403" y="1884443"/>
          <a:ext cx="741737" cy="7213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Mrs. Wanda Flythe</a:t>
          </a:r>
        </a:p>
      </dsp:txBody>
      <dsp:txXfrm>
        <a:off x="124028" y="1990082"/>
        <a:ext cx="524487" cy="510072"/>
      </dsp:txXfrm>
    </dsp:sp>
    <dsp:sp modelId="{EEAFD5C7-598B-48F1-A7BD-B1484FED5E8C}">
      <dsp:nvSpPr>
        <dsp:cNvPr id="0" name=""/>
        <dsp:cNvSpPr/>
      </dsp:nvSpPr>
      <dsp:spPr>
        <a:xfrm rot="12272727">
          <a:off x="808951" y="1705156"/>
          <a:ext cx="623306" cy="32255"/>
        </a:xfrm>
        <a:custGeom>
          <a:avLst/>
          <a:gdLst/>
          <a:ahLst/>
          <a:cxnLst/>
          <a:rect l="0" t="0" r="0" b="0"/>
          <a:pathLst>
            <a:path>
              <a:moveTo>
                <a:pt x="0" y="16127"/>
              </a:moveTo>
              <a:lnTo>
                <a:pt x="623306"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105021" y="1705701"/>
        <a:ext cx="31165" cy="31165"/>
      </dsp:txXfrm>
    </dsp:sp>
    <dsp:sp modelId="{4E4CF742-8C96-48B8-9C77-A45CBD4F9E17}">
      <dsp:nvSpPr>
        <dsp:cNvPr id="0" name=""/>
        <dsp:cNvSpPr/>
      </dsp:nvSpPr>
      <dsp:spPr>
        <a:xfrm>
          <a:off x="36556" y="1004019"/>
          <a:ext cx="839418" cy="8277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Ms. Marian Mizell</a:t>
          </a:r>
        </a:p>
      </dsp:txBody>
      <dsp:txXfrm>
        <a:off x="159486" y="1125239"/>
        <a:ext cx="593558" cy="585302"/>
      </dsp:txXfrm>
    </dsp:sp>
    <dsp:sp modelId="{D87662A5-763A-4B61-8080-F378E067022C}">
      <dsp:nvSpPr>
        <dsp:cNvPr id="0" name=""/>
        <dsp:cNvSpPr/>
      </dsp:nvSpPr>
      <dsp:spPr>
        <a:xfrm rot="14236364">
          <a:off x="1076662" y="1328210"/>
          <a:ext cx="649358" cy="32255"/>
        </a:xfrm>
        <a:custGeom>
          <a:avLst/>
          <a:gdLst/>
          <a:ahLst/>
          <a:cxnLst/>
          <a:rect l="0" t="0" r="0" b="0"/>
          <a:pathLst>
            <a:path>
              <a:moveTo>
                <a:pt x="0" y="16127"/>
              </a:moveTo>
              <a:lnTo>
                <a:pt x="649358" y="161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385108" y="1328104"/>
        <a:ext cx="32467" cy="32467"/>
      </dsp:txXfrm>
    </dsp:sp>
    <dsp:sp modelId="{0BC444B4-0375-4025-9A7C-0432B6D8CA00}">
      <dsp:nvSpPr>
        <dsp:cNvPr id="0" name=""/>
        <dsp:cNvSpPr/>
      </dsp:nvSpPr>
      <dsp:spPr>
        <a:xfrm>
          <a:off x="647375" y="394417"/>
          <a:ext cx="757314" cy="73185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Dr. Nicole Howell</a:t>
          </a:r>
        </a:p>
      </dsp:txBody>
      <dsp:txXfrm>
        <a:off x="758281" y="501595"/>
        <a:ext cx="535502" cy="51749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811" tIns="46906" rIns="93811" bIns="4690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811" tIns="46906" rIns="93811" bIns="46906" rtlCol="0"/>
          <a:lstStyle>
            <a:lvl1pPr algn="r">
              <a:defRPr sz="1200"/>
            </a:lvl1pPr>
          </a:lstStyle>
          <a:p>
            <a:fld id="{2A9E83C2-02B8-4AC3-B787-5D83123EE0ED}" type="datetimeFigureOut">
              <a:rPr lang="en-US" smtClean="0"/>
              <a:t>8/31/2023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811" tIns="46906" rIns="93811" bIns="4690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811" tIns="46906" rIns="93811" bIns="469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811" tIns="46906" rIns="93811" bIns="469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811" tIns="46906" rIns="93811" bIns="46906" rtlCol="0" anchor="b"/>
          <a:lstStyle>
            <a:lvl1pPr algn="r">
              <a:defRPr sz="1200"/>
            </a:lvl1pPr>
          </a:lstStyle>
          <a:p>
            <a:fld id="{51A7EEB3-79DC-437C-816D-8E52A249B78F}" type="slidenum">
              <a:rPr lang="en-US" smtClean="0"/>
              <a:t>‹#›</a:t>
            </a:fld>
            <a:endParaRPr lang="en-US" dirty="0"/>
          </a:p>
        </p:txBody>
      </p:sp>
    </p:spTree>
    <p:extLst>
      <p:ext uri="{BB962C8B-B14F-4D97-AF65-F5344CB8AC3E}">
        <p14:creationId xmlns:p14="http://schemas.microsoft.com/office/powerpoint/2010/main" val="201894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7EEB3-79DC-437C-816D-8E52A249B78F}" type="slidenum">
              <a:rPr lang="en-US" smtClean="0"/>
              <a:t>9</a:t>
            </a:fld>
            <a:endParaRPr lang="en-US" dirty="0"/>
          </a:p>
        </p:txBody>
      </p:sp>
    </p:spTree>
    <p:extLst>
      <p:ext uri="{BB962C8B-B14F-4D97-AF65-F5344CB8AC3E}">
        <p14:creationId xmlns:p14="http://schemas.microsoft.com/office/powerpoint/2010/main" val="507221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652D39A0-D5BF-481C-9C0C-41C8C4C0DB5C}" type="datetimeFigureOut">
              <a:rPr lang="en-US" smtClean="0"/>
              <a:t>8/31/2023</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11295041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72597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1236718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4341B-59E4-4205-86D4-4CDF5B484156}" type="slidenum">
              <a:rPr lang="en-US" smtClean="0"/>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343271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887693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174905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220480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3732797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96815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652D39A0-D5BF-481C-9C0C-41C8C4C0DB5C}" type="datetimeFigureOut">
              <a:rPr lang="en-US" smtClean="0"/>
              <a:t>8/31/2023</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347197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198897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427293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413295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382112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40845259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165437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2D39A0-D5BF-481C-9C0C-41C8C4C0DB5C}" type="datetimeFigureOut">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4341B-59E4-4205-86D4-4CDF5B484156}" type="slidenum">
              <a:rPr lang="en-US" smtClean="0"/>
              <a:t>‹#›</a:t>
            </a:fld>
            <a:endParaRPr lang="en-US" dirty="0"/>
          </a:p>
        </p:txBody>
      </p:sp>
    </p:spTree>
    <p:extLst>
      <p:ext uri="{BB962C8B-B14F-4D97-AF65-F5344CB8AC3E}">
        <p14:creationId xmlns:p14="http://schemas.microsoft.com/office/powerpoint/2010/main" val="142699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52D39A0-D5BF-481C-9C0C-41C8C4C0DB5C}" type="datetimeFigureOut">
              <a:rPr lang="en-US" smtClean="0"/>
              <a:t>8/31/2023</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D4341B-59E4-4205-86D4-4CDF5B484156}" type="slidenum">
              <a:rPr lang="en-US" smtClean="0"/>
              <a:t>‹#›</a:t>
            </a:fld>
            <a:endParaRPr lang="en-US" dirty="0"/>
          </a:p>
        </p:txBody>
      </p:sp>
    </p:spTree>
    <p:extLst>
      <p:ext uri="{BB962C8B-B14F-4D97-AF65-F5344CB8AC3E}">
        <p14:creationId xmlns:p14="http://schemas.microsoft.com/office/powerpoint/2010/main" val="1288495269"/>
      </p:ext>
    </p:extLst>
  </p:cSld>
  <p:clrMap bg1="dk1" tx1="lt1" bg2="dk2" tx2="lt2" accent1="accent1" accent2="accent2" accent3="accent3" accent4="accent4" accent5="accent5" accent6="accent6" hlink="hlink" folHlink="folHlink"/>
  <p:sldLayoutIdLst>
    <p:sldLayoutId id="2147484706" r:id="rId1"/>
    <p:sldLayoutId id="2147484707" r:id="rId2"/>
    <p:sldLayoutId id="2147484708" r:id="rId3"/>
    <p:sldLayoutId id="2147484709" r:id="rId4"/>
    <p:sldLayoutId id="2147484710" r:id="rId5"/>
    <p:sldLayoutId id="2147484711" r:id="rId6"/>
    <p:sldLayoutId id="2147484712" r:id="rId7"/>
    <p:sldLayoutId id="2147484713" r:id="rId8"/>
    <p:sldLayoutId id="2147484714" r:id="rId9"/>
    <p:sldLayoutId id="2147484715" r:id="rId10"/>
    <p:sldLayoutId id="2147484716" r:id="rId11"/>
    <p:sldLayoutId id="2147484717" r:id="rId12"/>
    <p:sldLayoutId id="2147484718" r:id="rId13"/>
    <p:sldLayoutId id="2147484719" r:id="rId14"/>
    <p:sldLayoutId id="2147484720" r:id="rId15"/>
    <p:sldLayoutId id="2147484721" r:id="rId16"/>
    <p:sldLayoutId id="214748472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0.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6.jp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s://covid19.ncdhhs.gov/dashboard/vaccinations" TargetMode="External"/><Relationship Id="rId7" Type="http://schemas.openxmlformats.org/officeDocument/2006/relationships/image" Target="../media/image46.jpeg"/><Relationship Id="rId2" Type="http://schemas.openxmlformats.org/officeDocument/2006/relationships/hyperlink" Target="https://covid19.ncdhhs.gov/dashboard/cases-and-deaths" TargetMode="Externa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8.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chemeClr val="tx1">
                <a:lumMod val="85000"/>
              </a:schemeClr>
            </a:gs>
            <a:gs pos="100000">
              <a:schemeClr val="accent1">
                <a:lumMod val="45000"/>
                <a:lumOff val="55000"/>
              </a:schemeClr>
            </a:gs>
            <a:gs pos="97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0722" y="1981200"/>
            <a:ext cx="8213678" cy="1829761"/>
          </a:xfrm>
        </p:spPr>
        <p:txBody>
          <a:bodyPr>
            <a:noAutofit/>
          </a:bodyPr>
          <a:lstStyle/>
          <a:p>
            <a:pPr algn="ctr"/>
            <a:r>
              <a:rPr lang="en-US" sz="44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2022-2023                        Statistical Report  </a:t>
            </a:r>
          </a:p>
        </p:txBody>
      </p:sp>
      <p:sp>
        <p:nvSpPr>
          <p:cNvPr id="3" name="Subtitle 2"/>
          <p:cNvSpPr>
            <a:spLocks noGrp="1"/>
          </p:cNvSpPr>
          <p:nvPr>
            <p:ph type="subTitle" idx="1"/>
          </p:nvPr>
        </p:nvSpPr>
        <p:spPr>
          <a:xfrm>
            <a:off x="4728882" y="4191000"/>
            <a:ext cx="3500718" cy="1567181"/>
          </a:xfrm>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en-US" sz="3200" b="1" dirty="0">
                <a:ln w="11430"/>
                <a:solidFill>
                  <a:srgbClr val="0070C0"/>
                </a:solidFill>
                <a:effectLst>
                  <a:outerShdw blurRad="50800" dist="39000" dir="5460000" algn="tl">
                    <a:srgbClr val="000000">
                      <a:alpha val="38000"/>
                    </a:srgbClr>
                  </a:outerShdw>
                </a:effectLst>
              </a:rPr>
              <a:t>Board of Health Handbook</a:t>
            </a:r>
          </a:p>
        </p:txBody>
      </p:sp>
      <p:sp>
        <p:nvSpPr>
          <p:cNvPr id="4" name="TextBox 3"/>
          <p:cNvSpPr txBox="1"/>
          <p:nvPr/>
        </p:nvSpPr>
        <p:spPr>
          <a:xfrm>
            <a:off x="1489776" y="3810961"/>
            <a:ext cx="6324600" cy="646331"/>
          </a:xfrm>
          <a:prstGeom prst="rect">
            <a:avLst/>
          </a:prstGeom>
          <a:noFill/>
        </p:spPr>
        <p:txBody>
          <a:bodyPr wrap="square" rtlCol="0">
            <a:spAutoFit/>
          </a:bodyPr>
          <a:lstStyle/>
          <a:p>
            <a:pPr algn="ctr"/>
            <a:r>
              <a:rPr lang="en-US" b="1" dirty="0">
                <a:ln w="12700">
                  <a:solidFill>
                    <a:schemeClr val="tx2">
                      <a:satMod val="155000"/>
                    </a:schemeClr>
                  </a:solidFill>
                  <a:prstDash val="solid"/>
                </a:ln>
                <a:solidFill>
                  <a:schemeClr val="accent1">
                    <a:lumMod val="50000"/>
                  </a:schemeClr>
                </a:solidFill>
                <a:latin typeface="Atlanta" panose="020B0502020202020204" pitchFamily="34" charset="0"/>
              </a:rPr>
              <a:t>MISSION:  Promote, provide and protect the health and safety of the citizens of Northampton County</a:t>
            </a:r>
            <a:r>
              <a:rPr lang="en-US" b="1" dirty="0">
                <a:ln w="12700">
                  <a:solidFill>
                    <a:schemeClr val="tx2">
                      <a:satMod val="155000"/>
                    </a:schemeClr>
                  </a:solidFill>
                  <a:prstDash val="solid"/>
                </a:ln>
                <a:solidFill>
                  <a:schemeClr val="tx2">
                    <a:lumMod val="75000"/>
                    <a:lumOff val="25000"/>
                  </a:schemeClr>
                </a:solidFill>
                <a:latin typeface="Atlanta" panose="020B0502020202020204" pitchFamily="34" charset="0"/>
              </a:rPr>
              <a:t>. </a:t>
            </a:r>
            <a:endParaRPr lang="en-US" dirty="0">
              <a:solidFill>
                <a:schemeClr val="tx2">
                  <a:lumMod val="75000"/>
                  <a:lumOff val="25000"/>
                </a:schemeClr>
              </a:solidFill>
              <a:latin typeface="Atlanta" panose="020B0502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7076" y="415503"/>
            <a:ext cx="3810000" cy="1918776"/>
          </a:xfrm>
          <a:prstGeom prst="rect">
            <a:avLst/>
          </a:prstGeom>
        </p:spPr>
      </p:pic>
      <p:sp>
        <p:nvSpPr>
          <p:cNvPr id="7" name="TextBox 6"/>
          <p:cNvSpPr txBox="1"/>
          <p:nvPr/>
        </p:nvSpPr>
        <p:spPr>
          <a:xfrm>
            <a:off x="3048000" y="6195732"/>
            <a:ext cx="3794078" cy="461665"/>
          </a:xfrm>
          <a:prstGeom prst="rect">
            <a:avLst/>
          </a:prstGeom>
          <a:noFill/>
        </p:spPr>
        <p:txBody>
          <a:bodyPr wrap="square" rtlCol="0">
            <a:spAutoFit/>
          </a:bodyPr>
          <a:lstStyle/>
          <a:p>
            <a:r>
              <a:rPr lang="en-US" sz="2400" dirty="0">
                <a:solidFill>
                  <a:schemeClr val="bg1"/>
                </a:solidFill>
                <a:latin typeface="Lucida Handwriting" panose="03010101010101010101" pitchFamily="66" charset="0"/>
              </a:rPr>
              <a:t>Public Health Works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4537263"/>
            <a:ext cx="1584278" cy="1567181"/>
          </a:xfrm>
          <a:prstGeom prst="rect">
            <a:avLst/>
          </a:prstGeom>
        </p:spPr>
      </p:pic>
    </p:spTree>
    <p:extLst>
      <p:ext uri="{BB962C8B-B14F-4D97-AF65-F5344CB8AC3E}">
        <p14:creationId xmlns:p14="http://schemas.microsoft.com/office/powerpoint/2010/main" val="1125427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8228" y="550278"/>
            <a:ext cx="7024744" cy="762000"/>
          </a:xfrm>
        </p:spPr>
        <p:txBody>
          <a:bodyPr>
            <a:normAutofit/>
          </a:bodyPr>
          <a:lstStyle/>
          <a:p>
            <a:r>
              <a:rPr lang="en-US" b="1" dirty="0">
                <a:ln w="24500" cmpd="dbl">
                  <a:solidFill>
                    <a:schemeClr val="accent2">
                      <a:shade val="85000"/>
                      <a:satMod val="155000"/>
                    </a:schemeClr>
                  </a:solidFill>
                  <a:prstDash val="solid"/>
                  <a:miter lim="800000"/>
                </a:ln>
                <a:solidFill>
                  <a:schemeClr val="tx2">
                    <a:lumMod val="75000"/>
                  </a:schemeClr>
                </a:solidFill>
                <a:effectLst>
                  <a:outerShdw blurRad="38100" dist="38100" dir="7020000" algn="tl">
                    <a:srgbClr val="000000">
                      <a:alpha val="35000"/>
                    </a:srgbClr>
                  </a:outerShdw>
                </a:effectLst>
              </a:rPr>
              <a:t>Financial Information </a:t>
            </a:r>
            <a:endParaRPr lang="en-US" dirty="0">
              <a:solidFill>
                <a:schemeClr val="tx2">
                  <a:lumMod val="75000"/>
                </a:schemeClr>
              </a:solidFill>
            </a:endParaRPr>
          </a:p>
        </p:txBody>
      </p:sp>
      <p:sp>
        <p:nvSpPr>
          <p:cNvPr id="3" name="Content Placeholder 2"/>
          <p:cNvSpPr>
            <a:spLocks noGrp="1"/>
          </p:cNvSpPr>
          <p:nvPr>
            <p:ph sz="half" idx="1"/>
          </p:nvPr>
        </p:nvSpPr>
        <p:spPr>
          <a:xfrm>
            <a:off x="609600" y="838200"/>
            <a:ext cx="3419856" cy="3493008"/>
          </a:xfrm>
        </p:spPr>
        <p:txBody>
          <a:bodyPr/>
          <a:lstStyle/>
          <a:p>
            <a:endParaRPr lang="en-US" dirty="0"/>
          </a:p>
          <a:p>
            <a:endParaRPr lang="en-US" dirty="0"/>
          </a:p>
          <a:p>
            <a:endParaRPr lang="en-US" dirty="0"/>
          </a:p>
          <a:p>
            <a:r>
              <a:rPr lang="en-US" sz="1000" dirty="0">
                <a:solidFill>
                  <a:schemeClr val="accent5">
                    <a:lumMod val="75000"/>
                  </a:schemeClr>
                </a:solidFill>
              </a:rPr>
              <a:t>.</a:t>
            </a:r>
          </a:p>
        </p:txBody>
      </p:sp>
      <p:sp>
        <p:nvSpPr>
          <p:cNvPr id="7" name="TextBox 6"/>
          <p:cNvSpPr txBox="1"/>
          <p:nvPr/>
        </p:nvSpPr>
        <p:spPr>
          <a:xfrm>
            <a:off x="6815328" y="166179"/>
            <a:ext cx="1905000" cy="215444"/>
          </a:xfrm>
          <a:prstGeom prst="rect">
            <a:avLst/>
          </a:prstGeom>
          <a:noFill/>
        </p:spPr>
        <p:txBody>
          <a:bodyPr wrap="square" rtlCol="0">
            <a:spAutoFit/>
          </a:bodyPr>
          <a:lstStyle/>
          <a:p>
            <a:r>
              <a:rPr lang="en-US" sz="800" dirty="0">
                <a:solidFill>
                  <a:schemeClr val="bg1"/>
                </a:solidFill>
              </a:rPr>
              <a:t>2022 - 2023 Statistical Report</a:t>
            </a:r>
          </a:p>
        </p:txBody>
      </p:sp>
      <p:cxnSp>
        <p:nvCxnSpPr>
          <p:cNvPr id="8" name="Straight Connector 7"/>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69083" y="1374086"/>
            <a:ext cx="4572000" cy="615553"/>
          </a:xfrm>
          <a:prstGeom prst="rect">
            <a:avLst/>
          </a:prstGeom>
        </p:spPr>
        <p:txBody>
          <a:bodyPr>
            <a:spAutoFit/>
          </a:bodyPr>
          <a:lstStyle/>
          <a:p>
            <a:pPr algn="ctr"/>
            <a:r>
              <a:rPr lang="en-US" b="1" dirty="0">
                <a:solidFill>
                  <a:schemeClr val="accent5">
                    <a:lumMod val="75000"/>
                  </a:schemeClr>
                </a:solidFill>
              </a:rPr>
              <a:t>2022-2023 REVENUE COLLECTED:</a:t>
            </a:r>
          </a:p>
          <a:p>
            <a:pPr algn="ctr"/>
            <a:r>
              <a:rPr lang="en-US" sz="1600" b="1" dirty="0">
                <a:solidFill>
                  <a:schemeClr val="accent5">
                    <a:lumMod val="75000"/>
                  </a:schemeClr>
                </a:solidFill>
              </a:rPr>
              <a:t>$2,600,313.14</a:t>
            </a:r>
          </a:p>
        </p:txBody>
      </p:sp>
      <p:graphicFrame>
        <p:nvGraphicFramePr>
          <p:cNvPr id="5" name="Table 4">
            <a:extLst>
              <a:ext uri="{FF2B5EF4-FFF2-40B4-BE49-F238E27FC236}">
                <a16:creationId xmlns:a16="http://schemas.microsoft.com/office/drawing/2014/main" id="{04908D18-161E-4C7C-B26F-8E96856D1A65}"/>
              </a:ext>
            </a:extLst>
          </p:cNvPr>
          <p:cNvGraphicFramePr>
            <a:graphicFrameLocks noGrp="1"/>
          </p:cNvGraphicFramePr>
          <p:nvPr>
            <p:extLst>
              <p:ext uri="{D42A27DB-BD31-4B8C-83A1-F6EECF244321}">
                <p14:modId xmlns:p14="http://schemas.microsoft.com/office/powerpoint/2010/main" val="128517784"/>
              </p:ext>
            </p:extLst>
          </p:nvPr>
        </p:nvGraphicFramePr>
        <p:xfrm>
          <a:off x="2282538" y="2133600"/>
          <a:ext cx="5345090" cy="3957340"/>
        </p:xfrm>
        <a:graphic>
          <a:graphicData uri="http://schemas.openxmlformats.org/drawingml/2006/table">
            <a:tbl>
              <a:tblPr>
                <a:tableStyleId>{5C22544A-7EE6-4342-B048-85BDC9FD1C3A}</a:tableStyleId>
              </a:tblPr>
              <a:tblGrid>
                <a:gridCol w="1298862">
                  <a:extLst>
                    <a:ext uri="{9D8B030D-6E8A-4147-A177-3AD203B41FA5}">
                      <a16:colId xmlns:a16="http://schemas.microsoft.com/office/drawing/2014/main" val="3147046322"/>
                    </a:ext>
                  </a:extLst>
                </a:gridCol>
                <a:gridCol w="83607">
                  <a:extLst>
                    <a:ext uri="{9D8B030D-6E8A-4147-A177-3AD203B41FA5}">
                      <a16:colId xmlns:a16="http://schemas.microsoft.com/office/drawing/2014/main" val="3023915249"/>
                    </a:ext>
                  </a:extLst>
                </a:gridCol>
                <a:gridCol w="896551">
                  <a:extLst>
                    <a:ext uri="{9D8B030D-6E8A-4147-A177-3AD203B41FA5}">
                      <a16:colId xmlns:a16="http://schemas.microsoft.com/office/drawing/2014/main" val="3852680285"/>
                    </a:ext>
                  </a:extLst>
                </a:gridCol>
                <a:gridCol w="321664">
                  <a:extLst>
                    <a:ext uri="{9D8B030D-6E8A-4147-A177-3AD203B41FA5}">
                      <a16:colId xmlns:a16="http://schemas.microsoft.com/office/drawing/2014/main" val="4108873553"/>
                    </a:ext>
                  </a:extLst>
                </a:gridCol>
                <a:gridCol w="1074493">
                  <a:extLst>
                    <a:ext uri="{9D8B030D-6E8A-4147-A177-3AD203B41FA5}">
                      <a16:colId xmlns:a16="http://schemas.microsoft.com/office/drawing/2014/main" val="1001392523"/>
                    </a:ext>
                  </a:extLst>
                </a:gridCol>
                <a:gridCol w="246381">
                  <a:extLst>
                    <a:ext uri="{9D8B030D-6E8A-4147-A177-3AD203B41FA5}">
                      <a16:colId xmlns:a16="http://schemas.microsoft.com/office/drawing/2014/main" val="1913103801"/>
                    </a:ext>
                  </a:extLst>
                </a:gridCol>
                <a:gridCol w="1423532">
                  <a:extLst>
                    <a:ext uri="{9D8B030D-6E8A-4147-A177-3AD203B41FA5}">
                      <a16:colId xmlns:a16="http://schemas.microsoft.com/office/drawing/2014/main" val="3001471822"/>
                    </a:ext>
                  </a:extLst>
                </a:gridCol>
              </a:tblGrid>
              <a:tr h="315223">
                <a:tc gridSpan="7">
                  <a:txBody>
                    <a:bodyPr/>
                    <a:lstStyle/>
                    <a:p>
                      <a:pPr algn="ctr" fontAlgn="b"/>
                      <a:r>
                        <a:rPr lang="en-US" sz="1100" b="0" i="0" u="none" strike="noStrike" dirty="0">
                          <a:effectLst/>
                          <a:latin typeface="Arial" panose="020B0604020202020204" pitchFamily="34" charset="0"/>
                        </a:rPr>
                        <a:t>NORTHAMPTON COUNTY HEALTH DEPARTMENT</a:t>
                      </a: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9187567"/>
                  </a:ext>
                </a:extLst>
              </a:tr>
              <a:tr h="123348">
                <a:tc gridSpan="7">
                  <a:txBody>
                    <a:bodyPr/>
                    <a:lstStyle/>
                    <a:p>
                      <a:pPr algn="ctr" fontAlgn="b"/>
                      <a:r>
                        <a:rPr lang="en-US" sz="1100" b="0" i="0" u="none" strike="noStrike" dirty="0">
                          <a:effectLst/>
                          <a:latin typeface="Arial" panose="020B0604020202020204" pitchFamily="34" charset="0"/>
                        </a:rPr>
                        <a:t> </a:t>
                      </a: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6843163"/>
                  </a:ext>
                </a:extLst>
              </a:tr>
              <a:tr h="274107">
                <a:tc gridSpan="7">
                  <a:txBody>
                    <a:bodyPr/>
                    <a:lstStyle/>
                    <a:p>
                      <a:pPr algn="ctr" fontAlgn="b"/>
                      <a:r>
                        <a:rPr lang="en-US" sz="1100" b="0" i="0" u="none" strike="noStrike" dirty="0">
                          <a:effectLst/>
                          <a:latin typeface="Arial" panose="020B0604020202020204" pitchFamily="34" charset="0"/>
                        </a:rPr>
                        <a:t>YEAR TO DATE FINANCIAL STATEMENT </a:t>
                      </a: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9999475"/>
                  </a:ext>
                </a:extLst>
              </a:tr>
              <a:tr h="274107">
                <a:tc gridSpan="7">
                  <a:txBody>
                    <a:bodyPr/>
                    <a:lstStyle/>
                    <a:p>
                      <a:pPr algn="ctr" fontAlgn="b"/>
                      <a:r>
                        <a:rPr lang="en-US" sz="1100" b="0" i="0" u="none" strike="noStrike" dirty="0">
                          <a:effectLst/>
                          <a:latin typeface="Arial" panose="020B0604020202020204" pitchFamily="34" charset="0"/>
                        </a:rPr>
                        <a:t>June 30, 2023</a:t>
                      </a: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2796527"/>
                  </a:ext>
                </a:extLst>
              </a:tr>
              <a:tr h="123348">
                <a:tc gridSpan="7">
                  <a:txBody>
                    <a:bodyPr/>
                    <a:lstStyle/>
                    <a:p>
                      <a:pPr algn="ctr" fontAlgn="b"/>
                      <a:r>
                        <a:rPr lang="en-US" sz="1100" b="0" i="0" u="none" strike="noStrike" dirty="0">
                          <a:effectLst/>
                          <a:latin typeface="Arial" panose="020B0604020202020204" pitchFamily="34" charset="0"/>
                        </a:rPr>
                        <a:t> </a:t>
                      </a: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5355740"/>
                  </a:ext>
                </a:extLst>
              </a:tr>
              <a:tr h="226138">
                <a:tc>
                  <a:txBody>
                    <a:bodyPr/>
                    <a:lstStyle/>
                    <a:p>
                      <a:pPr algn="l" fontAlgn="b"/>
                      <a:r>
                        <a:rPr lang="en-US" sz="1100" b="0" i="0" u="none" strike="noStrike" dirty="0">
                          <a:effectLst/>
                          <a:latin typeface="Arial" panose="020B0604020202020204" pitchFamily="34" charset="0"/>
                        </a:rPr>
                        <a:t> </a:t>
                      </a:r>
                    </a:p>
                  </a:txBody>
                  <a:tcPr marL="0" marR="0" marT="0" marB="0" anchor="b"/>
                </a:tc>
                <a:tc>
                  <a:txBody>
                    <a:bodyPr/>
                    <a:lstStyle/>
                    <a:p>
                      <a:pPr algn="l" fontAlgn="b"/>
                      <a:r>
                        <a:rPr lang="en-US" sz="1100" b="0" i="0" u="none" strike="noStrike" dirty="0">
                          <a:effectLst/>
                          <a:latin typeface="Arial" panose="020B0604020202020204" pitchFamily="34" charset="0"/>
                        </a:rPr>
                        <a:t> </a:t>
                      </a:r>
                    </a:p>
                  </a:txBody>
                  <a:tcPr marL="0" marR="0" marT="0" marB="0" anchor="b"/>
                </a:tc>
                <a:tc>
                  <a:txBody>
                    <a:bodyPr/>
                    <a:lstStyle/>
                    <a:p>
                      <a:pPr algn="l" fontAlgn="b"/>
                      <a:r>
                        <a:rPr lang="en-US" sz="1100" b="0" i="0" u="none" strike="noStrike">
                          <a:effectLst/>
                          <a:latin typeface="Arial" panose="020B0604020202020204" pitchFamily="34" charset="0"/>
                        </a:rPr>
                        <a:t>BUDGETED:</a:t>
                      </a: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r>
                        <a:rPr lang="en-US" sz="1100" b="0" i="0" u="none" strike="noStrike">
                          <a:effectLst/>
                          <a:latin typeface="Arial" panose="020B0604020202020204" pitchFamily="34" charset="0"/>
                        </a:rPr>
                        <a:t>YTD COLLECTED </a:t>
                      </a: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r>
                        <a:rPr lang="en-US" sz="1100" b="0" i="0" u="none" strike="noStrike">
                          <a:effectLst/>
                          <a:latin typeface="Arial" panose="020B0604020202020204" pitchFamily="34" charset="0"/>
                        </a:rPr>
                        <a:t>% COLLECTED </a:t>
                      </a:r>
                    </a:p>
                  </a:txBody>
                  <a:tcPr marL="0" marR="0" marT="0" marB="0" anchor="b"/>
                </a:tc>
                <a:extLst>
                  <a:ext uri="{0D108BD9-81ED-4DB2-BD59-A6C34878D82A}">
                    <a16:rowId xmlns:a16="http://schemas.microsoft.com/office/drawing/2014/main" val="3603171463"/>
                  </a:ext>
                </a:extLst>
              </a:tr>
              <a:tr h="143906">
                <a:tc>
                  <a:txBody>
                    <a:bodyPr/>
                    <a:lstStyle/>
                    <a:p>
                      <a:pPr algn="l" fontAlgn="b"/>
                      <a:endParaRPr lang="en-US" sz="1100" b="0" i="0" u="none" strike="noStrike" dirty="0">
                        <a:effectLst/>
                        <a:latin typeface="Arial" panose="020B0604020202020204" pitchFamily="34" charset="0"/>
                      </a:endParaRP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68026141"/>
                  </a:ext>
                </a:extLst>
              </a:tr>
              <a:tr h="178170">
                <a:tc>
                  <a:txBody>
                    <a:bodyPr/>
                    <a:lstStyle/>
                    <a:p>
                      <a:pPr algn="l" fontAlgn="b"/>
                      <a:r>
                        <a:rPr lang="en-US" sz="1100" b="1" i="0" u="none" strike="noStrike" dirty="0">
                          <a:effectLst/>
                          <a:latin typeface="Arial" panose="020B0604020202020204" pitchFamily="34" charset="0"/>
                        </a:rPr>
                        <a:t>FEES</a:t>
                      </a: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r" fontAlgn="b"/>
                      <a:r>
                        <a:rPr lang="en-US" sz="1100" b="0" i="0" u="none" strike="noStrike" dirty="0">
                          <a:effectLst/>
                          <a:latin typeface="Arial" panose="020B0604020202020204" pitchFamily="34" charset="0"/>
                        </a:rPr>
                        <a:t>34,600.00</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b="0" i="0" u="none" strike="noStrike">
                          <a:effectLst/>
                          <a:latin typeface="Arial" panose="020B0604020202020204" pitchFamily="34" charset="0"/>
                        </a:rPr>
                        <a:t>61,805.95</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b="0" i="0" u="none" strike="noStrike">
                          <a:effectLst/>
                          <a:latin typeface="Arial" panose="020B0604020202020204" pitchFamily="34" charset="0"/>
                        </a:rPr>
                        <a:t>178.6%</a:t>
                      </a:r>
                    </a:p>
                  </a:txBody>
                  <a:tcPr marL="0" marR="0" marT="0" marB="0" anchor="b"/>
                </a:tc>
                <a:extLst>
                  <a:ext uri="{0D108BD9-81ED-4DB2-BD59-A6C34878D82A}">
                    <a16:rowId xmlns:a16="http://schemas.microsoft.com/office/drawing/2014/main" val="1415987333"/>
                  </a:ext>
                </a:extLst>
              </a:tr>
              <a:tr h="131571">
                <a:tc>
                  <a:txBody>
                    <a:bodyPr/>
                    <a:lstStyle/>
                    <a:p>
                      <a:pPr algn="l" fontAlgn="b"/>
                      <a:endParaRPr lang="en-US" sz="1100" b="0" i="0" u="none" strike="noStrike" dirty="0">
                        <a:effectLst/>
                        <a:latin typeface="Arial" panose="020B0604020202020204" pitchFamily="34" charset="0"/>
                      </a:endParaRP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extLst>
                  <a:ext uri="{0D108BD9-81ED-4DB2-BD59-A6C34878D82A}">
                    <a16:rowId xmlns:a16="http://schemas.microsoft.com/office/drawing/2014/main" val="183464125"/>
                  </a:ext>
                </a:extLst>
              </a:tr>
              <a:tr h="137054">
                <a:tc>
                  <a:txBody>
                    <a:bodyPr/>
                    <a:lstStyle/>
                    <a:p>
                      <a:pPr algn="r" fontAlgn="b"/>
                      <a:r>
                        <a:rPr lang="en-US" sz="1100" b="0" i="0" u="none" strike="noStrike" dirty="0">
                          <a:effectLst/>
                          <a:latin typeface="Arial" panose="020B0604020202020204" pitchFamily="34" charset="0"/>
                        </a:rPr>
                        <a:t> HOME HEALTH</a:t>
                      </a:r>
                    </a:p>
                  </a:txBody>
                  <a:tcPr marL="0" marR="0" marT="0" marB="0" anchor="b"/>
                </a:tc>
                <a:tc>
                  <a:txBody>
                    <a:bodyPr/>
                    <a:lstStyle/>
                    <a:p>
                      <a:pPr algn="r" fontAlgn="b"/>
                      <a:r>
                        <a:rPr lang="en-US" sz="1100" b="0" i="0" u="none" strike="noStrike">
                          <a:effectLst/>
                          <a:latin typeface="Arial" panose="020B0604020202020204" pitchFamily="34" charset="0"/>
                        </a:rPr>
                        <a:t> </a:t>
                      </a:r>
                    </a:p>
                  </a:txBody>
                  <a:tcPr marL="0" marR="0" marT="0" marB="0" anchor="b"/>
                </a:tc>
                <a:tc>
                  <a:txBody>
                    <a:bodyPr/>
                    <a:lstStyle/>
                    <a:p>
                      <a:pPr algn="r" fontAlgn="b"/>
                      <a:r>
                        <a:rPr lang="en-US" sz="1100" b="0" i="0" u="none" strike="noStrike">
                          <a:effectLst/>
                          <a:latin typeface="Arial" panose="020B0604020202020204" pitchFamily="34" charset="0"/>
                        </a:rPr>
                        <a:t>821,500.00</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b="0" i="0" u="none" strike="noStrike">
                          <a:effectLst/>
                          <a:latin typeface="Arial" panose="020B0604020202020204" pitchFamily="34" charset="0"/>
                        </a:rPr>
                        <a:t>871,006.08</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b="0" i="0" u="none" strike="noStrike">
                          <a:effectLst/>
                          <a:latin typeface="Arial" panose="020B0604020202020204" pitchFamily="34" charset="0"/>
                        </a:rPr>
                        <a:t>106.0%</a:t>
                      </a:r>
                    </a:p>
                  </a:txBody>
                  <a:tcPr marL="0" marR="0" marT="0" marB="0" anchor="b"/>
                </a:tc>
                <a:extLst>
                  <a:ext uri="{0D108BD9-81ED-4DB2-BD59-A6C34878D82A}">
                    <a16:rowId xmlns:a16="http://schemas.microsoft.com/office/drawing/2014/main" val="3928687904"/>
                  </a:ext>
                </a:extLst>
              </a:tr>
              <a:tr h="137054">
                <a:tc>
                  <a:txBody>
                    <a:bodyPr/>
                    <a:lstStyle/>
                    <a:p>
                      <a:pPr algn="l" fontAlgn="b"/>
                      <a:endParaRPr lang="en-US" sz="1100" b="0" i="0" u="none" strike="noStrike" dirty="0">
                        <a:effectLst/>
                        <a:latin typeface="Arial" panose="020B0604020202020204" pitchFamily="34" charset="0"/>
                      </a:endParaRP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extLst>
                  <a:ext uri="{0D108BD9-81ED-4DB2-BD59-A6C34878D82A}">
                    <a16:rowId xmlns:a16="http://schemas.microsoft.com/office/drawing/2014/main" val="2114794125"/>
                  </a:ext>
                </a:extLst>
              </a:tr>
              <a:tr h="178170">
                <a:tc>
                  <a:txBody>
                    <a:bodyPr/>
                    <a:lstStyle/>
                    <a:p>
                      <a:pPr algn="l" fontAlgn="b"/>
                      <a:r>
                        <a:rPr lang="en-US" sz="1100" b="1" i="0" u="none" strike="noStrike" dirty="0">
                          <a:effectLst/>
                          <a:latin typeface="Arial" panose="020B0604020202020204" pitchFamily="34" charset="0"/>
                        </a:rPr>
                        <a:t>STATE/FEDERAL</a:t>
                      </a: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r" fontAlgn="b"/>
                      <a:r>
                        <a:rPr lang="en-US" sz="1100" b="0" i="0" u="none" strike="noStrike">
                          <a:effectLst/>
                          <a:latin typeface="Arial" panose="020B0604020202020204" pitchFamily="34" charset="0"/>
                        </a:rPr>
                        <a:t>1,229,324.00</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b="0" i="0" u="none" strike="noStrike">
                          <a:effectLst/>
                          <a:latin typeface="Arial" panose="020B0604020202020204" pitchFamily="34" charset="0"/>
                        </a:rPr>
                        <a:t>1,187,297.90</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b="0" i="0" u="none" strike="noStrike">
                          <a:effectLst/>
                          <a:latin typeface="Arial" panose="020B0604020202020204" pitchFamily="34" charset="0"/>
                        </a:rPr>
                        <a:t>96.6%</a:t>
                      </a:r>
                    </a:p>
                  </a:txBody>
                  <a:tcPr marL="0" marR="0" marT="0" marB="0" anchor="b"/>
                </a:tc>
                <a:extLst>
                  <a:ext uri="{0D108BD9-81ED-4DB2-BD59-A6C34878D82A}">
                    <a16:rowId xmlns:a16="http://schemas.microsoft.com/office/drawing/2014/main" val="3165795851"/>
                  </a:ext>
                </a:extLst>
              </a:tr>
              <a:tr h="131571">
                <a:tc>
                  <a:txBody>
                    <a:bodyPr/>
                    <a:lstStyle/>
                    <a:p>
                      <a:pPr algn="l" fontAlgn="b"/>
                      <a:endParaRPr lang="en-US" sz="1100" b="0" i="0" u="none" strike="noStrike" dirty="0">
                        <a:effectLst/>
                        <a:latin typeface="Arial" panose="020B0604020202020204" pitchFamily="34" charset="0"/>
                      </a:endParaRP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extLst>
                  <a:ext uri="{0D108BD9-81ED-4DB2-BD59-A6C34878D82A}">
                    <a16:rowId xmlns:a16="http://schemas.microsoft.com/office/drawing/2014/main" val="1972089215"/>
                  </a:ext>
                </a:extLst>
              </a:tr>
              <a:tr h="137054">
                <a:tc>
                  <a:txBody>
                    <a:bodyPr/>
                    <a:lstStyle/>
                    <a:p>
                      <a:pPr algn="r" fontAlgn="b"/>
                      <a:r>
                        <a:rPr lang="en-US" sz="1100" b="0" i="0" u="none" strike="noStrike" dirty="0">
                          <a:effectLst/>
                          <a:latin typeface="Arial" panose="020B0604020202020204" pitchFamily="34" charset="0"/>
                        </a:rPr>
                        <a:t>MEDICAID</a:t>
                      </a:r>
                    </a:p>
                  </a:txBody>
                  <a:tcPr marL="0" marR="0" marT="0" marB="0" anchor="b"/>
                </a:tc>
                <a:tc>
                  <a:txBody>
                    <a:bodyPr/>
                    <a:lstStyle/>
                    <a:p>
                      <a:pPr algn="r" fontAlgn="b"/>
                      <a:r>
                        <a:rPr lang="en-US" sz="1100" b="0" i="0" u="none" strike="noStrike" dirty="0">
                          <a:effectLst/>
                          <a:latin typeface="Arial" panose="020B0604020202020204" pitchFamily="34" charset="0"/>
                        </a:rPr>
                        <a:t> </a:t>
                      </a:r>
                    </a:p>
                  </a:txBody>
                  <a:tcPr marL="0" marR="0" marT="0" marB="0" anchor="b"/>
                </a:tc>
                <a:tc>
                  <a:txBody>
                    <a:bodyPr/>
                    <a:lstStyle/>
                    <a:p>
                      <a:pPr algn="r" fontAlgn="b"/>
                      <a:r>
                        <a:rPr lang="en-US" sz="1100" b="0" i="0" u="none" strike="noStrike">
                          <a:effectLst/>
                          <a:latin typeface="Arial" panose="020B0604020202020204" pitchFamily="34" charset="0"/>
                        </a:rPr>
                        <a:t>149,312.00</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b="0" i="0" u="none" strike="noStrike">
                          <a:effectLst/>
                          <a:latin typeface="Arial" panose="020B0604020202020204" pitchFamily="34" charset="0"/>
                        </a:rPr>
                        <a:t>426,783.65</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b="0" i="0" u="none" strike="noStrike">
                          <a:effectLst/>
                          <a:latin typeface="Arial" panose="020B0604020202020204" pitchFamily="34" charset="0"/>
                        </a:rPr>
                        <a:t>285.8%</a:t>
                      </a:r>
                    </a:p>
                  </a:txBody>
                  <a:tcPr marL="0" marR="0" marT="0" marB="0" anchor="b"/>
                </a:tc>
                <a:extLst>
                  <a:ext uri="{0D108BD9-81ED-4DB2-BD59-A6C34878D82A}">
                    <a16:rowId xmlns:a16="http://schemas.microsoft.com/office/drawing/2014/main" val="2672531349"/>
                  </a:ext>
                </a:extLst>
              </a:tr>
              <a:tr h="137054">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b="0" i="0" u="none" strike="noStrike" dirty="0">
                          <a:effectLst/>
                          <a:latin typeface="Arial" panose="020B0604020202020204" pitchFamily="34" charset="0"/>
                        </a:rPr>
                        <a:t> </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extLst>
                  <a:ext uri="{0D108BD9-81ED-4DB2-BD59-A6C34878D82A}">
                    <a16:rowId xmlns:a16="http://schemas.microsoft.com/office/drawing/2014/main" val="1889361104"/>
                  </a:ext>
                </a:extLst>
              </a:tr>
              <a:tr h="178170">
                <a:tc>
                  <a:txBody>
                    <a:bodyPr/>
                    <a:lstStyle/>
                    <a:p>
                      <a:pPr algn="l" fontAlgn="b"/>
                      <a:r>
                        <a:rPr lang="en-US" sz="1100" b="1" i="0" u="none" strike="noStrike">
                          <a:effectLst/>
                          <a:latin typeface="Arial" panose="020B0604020202020204" pitchFamily="34" charset="0"/>
                        </a:rPr>
                        <a:t>GRANTS</a:t>
                      </a:r>
                    </a:p>
                  </a:txBody>
                  <a:tcPr marL="0" marR="0" marT="0" marB="0" anchor="b"/>
                </a:tc>
                <a:tc>
                  <a:txBody>
                    <a:bodyPr/>
                    <a:lstStyle/>
                    <a:p>
                      <a:pPr algn="l" fontAlgn="b"/>
                      <a:r>
                        <a:rPr lang="en-US" sz="1100" b="0" i="0" u="none" strike="noStrike" dirty="0">
                          <a:effectLst/>
                          <a:latin typeface="Arial" panose="020B0604020202020204" pitchFamily="34" charset="0"/>
                        </a:rPr>
                        <a:t> </a:t>
                      </a:r>
                    </a:p>
                  </a:txBody>
                  <a:tcPr marL="0" marR="0" marT="0" marB="0" anchor="b"/>
                </a:tc>
                <a:tc>
                  <a:txBody>
                    <a:bodyPr/>
                    <a:lstStyle/>
                    <a:p>
                      <a:pPr algn="r" fontAlgn="b"/>
                      <a:r>
                        <a:rPr lang="en-US" sz="1100" b="0" i="0" u="none" strike="noStrike">
                          <a:effectLst/>
                          <a:latin typeface="Arial" panose="020B0604020202020204" pitchFamily="34" charset="0"/>
                        </a:rPr>
                        <a:t>83,483.00</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b="0" i="0" u="none" strike="noStrike">
                          <a:effectLst/>
                          <a:latin typeface="Arial" panose="020B0604020202020204" pitchFamily="34" charset="0"/>
                        </a:rPr>
                        <a:t>53,419.56</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b="0" i="0" u="none" strike="noStrike">
                          <a:effectLst/>
                          <a:latin typeface="Arial" panose="020B0604020202020204" pitchFamily="34" charset="0"/>
                        </a:rPr>
                        <a:t>64.0%</a:t>
                      </a:r>
                    </a:p>
                  </a:txBody>
                  <a:tcPr marL="0" marR="0" marT="0" marB="0" anchor="b"/>
                </a:tc>
                <a:extLst>
                  <a:ext uri="{0D108BD9-81ED-4DB2-BD59-A6C34878D82A}">
                    <a16:rowId xmlns:a16="http://schemas.microsoft.com/office/drawing/2014/main" val="3599244579"/>
                  </a:ext>
                </a:extLst>
              </a:tr>
              <a:tr h="137054">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b="0" i="0" u="none" strike="noStrike" dirty="0">
                          <a:effectLst/>
                          <a:latin typeface="Arial" panose="020B0604020202020204" pitchFamily="34" charset="0"/>
                        </a:rPr>
                        <a:t> </a:t>
                      </a:r>
                    </a:p>
                  </a:txBody>
                  <a:tcPr marL="0" marR="0" marT="0" marB="0" anchor="b"/>
                </a:tc>
                <a:tc>
                  <a:txBody>
                    <a:bodyPr/>
                    <a:lstStyle/>
                    <a:p>
                      <a:pPr algn="l" fontAlgn="b"/>
                      <a:r>
                        <a:rPr lang="en-US" sz="1100" b="0" i="0" u="none" strike="noStrike" dirty="0">
                          <a:effectLst/>
                          <a:latin typeface="Arial" panose="020B0604020202020204" pitchFamily="34" charset="0"/>
                        </a:rPr>
                        <a:t> </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02905397"/>
                  </a:ext>
                </a:extLst>
              </a:tr>
              <a:tr h="137054">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r>
                        <a:rPr lang="en-US" sz="1100" b="0" i="0" u="none" strike="noStrike" dirty="0">
                          <a:effectLst/>
                          <a:latin typeface="Arial" panose="020B0604020202020204" pitchFamily="34" charset="0"/>
                        </a:rPr>
                        <a:t> </a:t>
                      </a: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dirty="0">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77685863"/>
                  </a:ext>
                </a:extLst>
              </a:tr>
              <a:tr h="137054">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r>
                        <a:rPr lang="en-US" sz="1100" b="0" i="0" u="none" strike="noStrike" dirty="0">
                          <a:effectLst/>
                          <a:latin typeface="Arial" panose="020B0604020202020204" pitchFamily="34" charset="0"/>
                        </a:rPr>
                        <a:t> </a:t>
                      </a: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extLst>
                  <a:ext uri="{0D108BD9-81ED-4DB2-BD59-A6C34878D82A}">
                    <a16:rowId xmlns:a16="http://schemas.microsoft.com/office/drawing/2014/main" val="2857000322"/>
                  </a:ext>
                </a:extLst>
              </a:tr>
              <a:tr h="212433">
                <a:tc>
                  <a:txBody>
                    <a:bodyPr/>
                    <a:lstStyle/>
                    <a:p>
                      <a:pPr algn="l" fontAlgn="b"/>
                      <a:r>
                        <a:rPr lang="en-US" sz="1100" b="1" i="0" u="none" strike="noStrike">
                          <a:effectLst/>
                          <a:latin typeface="Arial" panose="020B0604020202020204" pitchFamily="34" charset="0"/>
                        </a:rPr>
                        <a:t>TOTALS</a:t>
                      </a:r>
                    </a:p>
                  </a:txBody>
                  <a:tcPr marL="0" marR="0" marT="0" marB="0" anchor="b"/>
                </a:tc>
                <a:tc>
                  <a:txBody>
                    <a:bodyPr/>
                    <a:lstStyle/>
                    <a:p>
                      <a:pPr algn="l" fontAlgn="b"/>
                      <a:r>
                        <a:rPr lang="en-US" sz="1100" b="0" i="0" u="none" strike="noStrike">
                          <a:effectLst/>
                          <a:latin typeface="Arial" panose="020B0604020202020204" pitchFamily="34" charset="0"/>
                        </a:rPr>
                        <a:t> </a:t>
                      </a:r>
                    </a:p>
                  </a:txBody>
                  <a:tcPr marL="0" marR="0" marT="0" marB="0" anchor="b"/>
                </a:tc>
                <a:tc>
                  <a:txBody>
                    <a:bodyPr/>
                    <a:lstStyle/>
                    <a:p>
                      <a:pPr algn="r" fontAlgn="b"/>
                      <a:r>
                        <a:rPr lang="en-US" sz="1100" b="0" i="0" u="none" strike="noStrike">
                          <a:effectLst/>
                          <a:latin typeface="Arial" panose="020B0604020202020204" pitchFamily="34" charset="0"/>
                        </a:rPr>
                        <a:t>2,318,219.00</a:t>
                      </a:r>
                    </a:p>
                  </a:txBody>
                  <a:tcPr marL="0" marR="0" marT="0" marB="0" anchor="b"/>
                </a:tc>
                <a:tc>
                  <a:txBody>
                    <a:bodyPr/>
                    <a:lstStyle/>
                    <a:p>
                      <a:pPr algn="l" fontAlgn="b"/>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b="0" i="0" u="none" strike="noStrike" dirty="0">
                          <a:effectLst/>
                          <a:latin typeface="Arial" panose="020B0604020202020204" pitchFamily="34" charset="0"/>
                        </a:rPr>
                        <a:t>2,600,313.14</a:t>
                      </a:r>
                    </a:p>
                  </a:txBody>
                  <a:tcPr marL="0" marR="0" marT="0" marB="0" anchor="b"/>
                </a:tc>
                <a:tc>
                  <a:txBody>
                    <a:bodyPr/>
                    <a:lstStyle/>
                    <a:p>
                      <a:pPr algn="l" fontAlgn="b"/>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b="1" i="0" u="none" strike="noStrike" dirty="0">
                          <a:effectLst/>
                          <a:latin typeface="Arial" panose="020B0604020202020204" pitchFamily="34" charset="0"/>
                        </a:rPr>
                        <a:t>112.2%</a:t>
                      </a:r>
                    </a:p>
                  </a:txBody>
                  <a:tcPr marL="0" marR="0" marT="0" marB="0" anchor="b"/>
                </a:tc>
                <a:extLst>
                  <a:ext uri="{0D108BD9-81ED-4DB2-BD59-A6C34878D82A}">
                    <a16:rowId xmlns:a16="http://schemas.microsoft.com/office/drawing/2014/main" val="1546443728"/>
                  </a:ext>
                </a:extLst>
              </a:tr>
            </a:tbl>
          </a:graphicData>
        </a:graphic>
      </p:graphicFrame>
    </p:spTree>
    <p:extLst>
      <p:ext uri="{BB962C8B-B14F-4D97-AF65-F5344CB8AC3E}">
        <p14:creationId xmlns:p14="http://schemas.microsoft.com/office/powerpoint/2010/main" val="106205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p>
        </p:txBody>
      </p:sp>
      <p:sp>
        <p:nvSpPr>
          <p:cNvPr id="7" name="TextBox 6"/>
          <p:cNvSpPr txBox="1"/>
          <p:nvPr/>
        </p:nvSpPr>
        <p:spPr>
          <a:xfrm>
            <a:off x="6705600" y="228600"/>
            <a:ext cx="1905000" cy="215444"/>
          </a:xfrm>
          <a:prstGeom prst="rect">
            <a:avLst/>
          </a:prstGeom>
          <a:noFill/>
        </p:spPr>
        <p:txBody>
          <a:bodyPr wrap="square" rtlCol="0">
            <a:spAutoFit/>
          </a:bodyPr>
          <a:lstStyle/>
          <a:p>
            <a:r>
              <a:rPr lang="en-US" sz="800" dirty="0">
                <a:solidFill>
                  <a:schemeClr val="bg1"/>
                </a:solidFill>
              </a:rPr>
              <a:t>2022-2023 Statistical Report</a:t>
            </a:r>
          </a:p>
        </p:txBody>
      </p:sp>
      <p:cxnSp>
        <p:nvCxnSpPr>
          <p:cNvPr id="8" name="Straight Connector 7"/>
          <p:cNvCxnSpPr/>
          <p:nvPr/>
        </p:nvCxnSpPr>
        <p:spPr>
          <a:xfrm>
            <a:off x="6684818" y="3978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7975" y="130059"/>
            <a:ext cx="6447599"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Animal Control</a:t>
            </a:r>
          </a:p>
        </p:txBody>
      </p:sp>
      <p:sp>
        <p:nvSpPr>
          <p:cNvPr id="14" name="Rectangle 13"/>
          <p:cNvSpPr/>
          <p:nvPr/>
        </p:nvSpPr>
        <p:spPr>
          <a:xfrm>
            <a:off x="5464845" y="828764"/>
            <a:ext cx="2456122"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2022-2023 Numbers:</a:t>
            </a:r>
          </a:p>
        </p:txBody>
      </p:sp>
      <p:pic>
        <p:nvPicPr>
          <p:cNvPr id="17" name="Picture 2" descr="https://scontent-dft4-1.xx.fbcdn.net/t31.0-8/13086947_10204729848646398_4021798706295175553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884" y="1420489"/>
            <a:ext cx="1312299" cy="98422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cute images of cats and do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cute images of cats and do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7398" y="2249485"/>
            <a:ext cx="1846549" cy="194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877784" y="5285095"/>
            <a:ext cx="3505200" cy="43088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200" b="1" cap="all" spc="0" dirty="0">
                <a:ln/>
                <a:solidFill>
                  <a:schemeClr val="accent3">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Pet Adoption Program</a:t>
            </a:r>
            <a:r>
              <a:rPr lang="en-US" sz="2000" b="1" cap="all" spc="0" dirty="0">
                <a:ln/>
                <a:solidFill>
                  <a:schemeClr val="accent3">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p:txBody>
      </p:sp>
      <p:pic>
        <p:nvPicPr>
          <p:cNvPr id="3078" name="Picture 6" descr="Image result for rabies vaccination pictures f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8" y="2612237"/>
            <a:ext cx="1708209" cy="20616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og Cat Budgerigar Pet sitting, Cute dogs and cats, silver pug ...">
            <a:extLst>
              <a:ext uri="{FF2B5EF4-FFF2-40B4-BE49-F238E27FC236}">
                <a16:creationId xmlns:a16="http://schemas.microsoft.com/office/drawing/2014/main" id="{B00965D2-B964-4C66-B4A9-3074B8885F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9971" y="4839272"/>
            <a:ext cx="3093514" cy="14350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0C031F-9F97-413A-AC97-A72BB3AA5631}"/>
              </a:ext>
            </a:extLst>
          </p:cNvPr>
          <p:cNvSpPr txBox="1"/>
          <p:nvPr/>
        </p:nvSpPr>
        <p:spPr>
          <a:xfrm>
            <a:off x="2306043" y="1779393"/>
            <a:ext cx="3178845" cy="2893100"/>
          </a:xfrm>
          <a:prstGeom prst="rect">
            <a:avLst/>
          </a:prstGeom>
          <a:noFill/>
        </p:spPr>
        <p:txBody>
          <a:bodyPr wrap="square" rtlCol="0">
            <a:spAutoFit/>
          </a:bodyPr>
          <a:lstStyle/>
          <a:p>
            <a:r>
              <a:rPr lang="en-US" sz="1400" dirty="0">
                <a:solidFill>
                  <a:srgbClr val="000000"/>
                </a:solidFill>
              </a:rPr>
              <a:t>Dogs Impounded                         265</a:t>
            </a:r>
          </a:p>
          <a:p>
            <a:r>
              <a:rPr lang="en-US" sz="1400" dirty="0">
                <a:solidFill>
                  <a:srgbClr val="000000"/>
                </a:solidFill>
              </a:rPr>
              <a:t>Cats Impounded                         174</a:t>
            </a:r>
          </a:p>
          <a:p>
            <a:r>
              <a:rPr lang="en-US" sz="1400" dirty="0">
                <a:solidFill>
                  <a:srgbClr val="000000"/>
                </a:solidFill>
              </a:rPr>
              <a:t>Dogs euthanized by Shelter           53</a:t>
            </a:r>
          </a:p>
          <a:p>
            <a:r>
              <a:rPr lang="en-US" sz="1400" dirty="0">
                <a:solidFill>
                  <a:srgbClr val="000000"/>
                </a:solidFill>
              </a:rPr>
              <a:t>Cats euthanized by Shelter            67</a:t>
            </a:r>
          </a:p>
          <a:p>
            <a:r>
              <a:rPr lang="en-US" sz="1400" dirty="0">
                <a:solidFill>
                  <a:srgbClr val="000000"/>
                </a:solidFill>
              </a:rPr>
              <a:t>Dogs adopted (Rescue included)   150</a:t>
            </a:r>
          </a:p>
          <a:p>
            <a:r>
              <a:rPr lang="en-US" sz="1400" dirty="0">
                <a:solidFill>
                  <a:srgbClr val="000000"/>
                </a:solidFill>
              </a:rPr>
              <a:t>Cats adopted (Rescue included)      83</a:t>
            </a:r>
          </a:p>
          <a:p>
            <a:r>
              <a:rPr lang="en-US" sz="1400" dirty="0">
                <a:solidFill>
                  <a:srgbClr val="000000"/>
                </a:solidFill>
              </a:rPr>
              <a:t>Vaccination Clinics Held                   3</a:t>
            </a:r>
          </a:p>
          <a:p>
            <a:r>
              <a:rPr lang="en-US" sz="1400" dirty="0">
                <a:solidFill>
                  <a:srgbClr val="000000"/>
                </a:solidFill>
              </a:rPr>
              <a:t>    Vaccines given to dogs  587</a:t>
            </a:r>
          </a:p>
          <a:p>
            <a:r>
              <a:rPr lang="en-US" sz="1400" dirty="0">
                <a:solidFill>
                  <a:srgbClr val="000000"/>
                </a:solidFill>
              </a:rPr>
              <a:t>    Vaccines given to cats     70</a:t>
            </a:r>
          </a:p>
          <a:p>
            <a:r>
              <a:rPr lang="en-US" sz="1400" dirty="0">
                <a:solidFill>
                  <a:srgbClr val="000000"/>
                </a:solidFill>
              </a:rPr>
              <a:t>Total Vaccines given during Clinics  657</a:t>
            </a:r>
          </a:p>
          <a:p>
            <a:r>
              <a:rPr lang="en-US" sz="1400" dirty="0">
                <a:solidFill>
                  <a:srgbClr val="000000"/>
                </a:solidFill>
              </a:rPr>
              <a:t>Dogs Reclaimed                            59</a:t>
            </a:r>
          </a:p>
          <a:p>
            <a:r>
              <a:rPr lang="en-US" sz="1400" dirty="0">
                <a:solidFill>
                  <a:srgbClr val="000000"/>
                </a:solidFill>
              </a:rPr>
              <a:t>Cats Reclaimed                               1</a:t>
            </a:r>
          </a:p>
          <a:p>
            <a:r>
              <a:rPr lang="en-US" sz="1400" dirty="0">
                <a:solidFill>
                  <a:srgbClr val="000000"/>
                </a:solidFill>
              </a:rPr>
              <a:t>Spay/Neuter Vouchers issued         43</a:t>
            </a:r>
          </a:p>
        </p:txBody>
      </p:sp>
    </p:spTree>
    <p:extLst>
      <p:ext uri="{BB962C8B-B14F-4D97-AF65-F5344CB8AC3E}">
        <p14:creationId xmlns:p14="http://schemas.microsoft.com/office/powerpoint/2010/main" val="156321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p>
        </p:txBody>
      </p:sp>
      <p:sp>
        <p:nvSpPr>
          <p:cNvPr id="5" name="Rectangle 4"/>
          <p:cNvSpPr/>
          <p:nvPr/>
        </p:nvSpPr>
        <p:spPr>
          <a:xfrm>
            <a:off x="844837" y="114912"/>
            <a:ext cx="4977645"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Child Health </a:t>
            </a:r>
          </a:p>
        </p:txBody>
      </p:sp>
      <p:sp>
        <p:nvSpPr>
          <p:cNvPr id="6" name="TextBox 5"/>
          <p:cNvSpPr txBox="1"/>
          <p:nvPr/>
        </p:nvSpPr>
        <p:spPr>
          <a:xfrm>
            <a:off x="6508735" y="0"/>
            <a:ext cx="1905000" cy="338554"/>
          </a:xfrm>
          <a:prstGeom prst="rect">
            <a:avLst/>
          </a:prstGeom>
          <a:noFill/>
        </p:spPr>
        <p:txBody>
          <a:bodyPr wrap="square" rtlCol="0">
            <a:spAutoFit/>
          </a:bodyPr>
          <a:lstStyle/>
          <a:p>
            <a:r>
              <a:rPr lang="en-US" sz="800" dirty="0">
                <a:solidFill>
                  <a:schemeClr val="bg1"/>
                </a:solidFill>
              </a:rPr>
              <a:t>2022-2023 Statistical Report</a:t>
            </a:r>
          </a:p>
          <a:p>
            <a:r>
              <a:rPr lang="en-US" sz="800" dirty="0">
                <a:solidFill>
                  <a:schemeClr val="bg1"/>
                </a:solidFill>
              </a:rPr>
              <a:t> 	</a:t>
            </a:r>
          </a:p>
        </p:txBody>
      </p:sp>
      <p:cxnSp>
        <p:nvCxnSpPr>
          <p:cNvPr id="7" name="Straight Connector 6"/>
          <p:cNvCxnSpPr/>
          <p:nvPr/>
        </p:nvCxnSpPr>
        <p:spPr>
          <a:xfrm>
            <a:off x="6705600" y="1692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00547" y="2638679"/>
            <a:ext cx="3429000" cy="584775"/>
          </a:xfrm>
          <a:prstGeom prst="rect">
            <a:avLst/>
          </a:prstGeom>
          <a:solidFill>
            <a:schemeClr val="bg2">
              <a:lumMod val="75000"/>
            </a:schemeClr>
          </a:solidFill>
          <a:ln>
            <a:solidFill>
              <a:schemeClr val="tx2">
                <a:lumMod val="75000"/>
              </a:schemeClr>
            </a:solidFill>
          </a:ln>
        </p:spPr>
        <p:txBody>
          <a:bodyPr wrap="square" lIns="91440" tIns="45720" rIns="91440" bIns="45720">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Head start</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856674" y="3238515"/>
            <a:ext cx="3269761" cy="2431435"/>
          </a:xfrm>
          <a:prstGeom prst="rect">
            <a:avLst/>
          </a:prstGeom>
          <a:solidFill>
            <a:schemeClr val="bg2">
              <a:lumMod val="75000"/>
            </a:schemeClr>
          </a:solidFill>
          <a:ln>
            <a:solidFill>
              <a:schemeClr val="tx2">
                <a:lumMod val="75000"/>
              </a:schemeClr>
            </a:solidFill>
          </a:ln>
        </p:spPr>
        <p:txBody>
          <a:bodyPr wrap="square">
            <a:spAutoFit/>
          </a:bodyPr>
          <a:lstStyle/>
          <a:p>
            <a:r>
              <a:rPr lang="en-US" sz="1000" dirty="0"/>
              <a:t>The Health Department served 430 Head Start children and</a:t>
            </a:r>
          </a:p>
          <a:p>
            <a:r>
              <a:rPr lang="en-US" sz="1000" dirty="0"/>
              <a:t>108 Early Head Start children FY 2022 – 2023.</a:t>
            </a:r>
            <a:endParaRPr lang="en-US" sz="1000" dirty="0">
              <a:solidFill>
                <a:srgbClr val="FFFF00"/>
              </a:solidFill>
            </a:endParaRPr>
          </a:p>
          <a:p>
            <a:r>
              <a:rPr lang="en-US" sz="1000" dirty="0"/>
              <a:t>Performed hearing and vision screenings for all children enrolled once yearly.  Performed monthly review of children’s health record to assess physicals, immunizations &amp; health care plans.  Tracked Well Child checks and immunizations and notified parents when due.</a:t>
            </a:r>
          </a:p>
          <a:p>
            <a:r>
              <a:rPr lang="en-US" sz="400" dirty="0"/>
              <a:t> </a:t>
            </a:r>
          </a:p>
          <a:p>
            <a:endParaRPr lang="en-US" sz="400" dirty="0"/>
          </a:p>
          <a:p>
            <a:r>
              <a:rPr lang="en-US" sz="1000" dirty="0"/>
              <a:t>We also served 11 pregnant woman in this program.</a:t>
            </a:r>
            <a:endParaRPr lang="en-US" sz="1000" dirty="0">
              <a:solidFill>
                <a:srgbClr val="FFFF00"/>
              </a:solidFill>
            </a:endParaRPr>
          </a:p>
          <a:p>
            <a:r>
              <a:rPr lang="en-US" sz="1000" dirty="0"/>
              <a:t>-Provided 1</a:t>
            </a:r>
            <a:r>
              <a:rPr lang="en-US" sz="1000" baseline="30000" dirty="0"/>
              <a:t>st</a:t>
            </a:r>
            <a:r>
              <a:rPr lang="en-US" sz="1000" dirty="0"/>
              <a:t> Trimester education, 3</a:t>
            </a:r>
            <a:r>
              <a:rPr lang="en-US" sz="1000" baseline="30000" dirty="0"/>
              <a:t>rd</a:t>
            </a:r>
            <a:r>
              <a:rPr lang="en-US" sz="1000" dirty="0"/>
              <a:t> Trimester education and postpartum education in the home setting.</a:t>
            </a:r>
          </a:p>
          <a:p>
            <a:endParaRPr lang="en-US" sz="400" dirty="0"/>
          </a:p>
          <a:p>
            <a:endParaRPr lang="en-US" sz="1000" dirty="0"/>
          </a:p>
          <a:p>
            <a:r>
              <a:rPr lang="en-US" sz="1000" dirty="0"/>
              <a:t>Served on </a:t>
            </a:r>
            <a:r>
              <a:rPr lang="en-US" sz="1000" dirty="0" err="1"/>
              <a:t>HeadStart</a:t>
            </a:r>
            <a:r>
              <a:rPr lang="en-US" sz="1000" dirty="0"/>
              <a:t>/Early </a:t>
            </a:r>
            <a:r>
              <a:rPr lang="en-US" sz="1000" dirty="0" err="1"/>
              <a:t>HeadStart</a:t>
            </a:r>
            <a:r>
              <a:rPr lang="en-US" sz="1000" dirty="0"/>
              <a:t> Advisory Committee:  2 meetings per year.</a:t>
            </a:r>
          </a:p>
          <a:p>
            <a:endParaRPr lang="en-US" sz="1000" dirty="0"/>
          </a:p>
        </p:txBody>
      </p:sp>
      <p:sp>
        <p:nvSpPr>
          <p:cNvPr id="13" name="Rectangle 12"/>
          <p:cNvSpPr/>
          <p:nvPr/>
        </p:nvSpPr>
        <p:spPr>
          <a:xfrm>
            <a:off x="-2133600" y="-6781800"/>
            <a:ext cx="5372100" cy="230832"/>
          </a:xfrm>
          <a:prstGeom prst="rect">
            <a:avLst/>
          </a:prstGeom>
        </p:spPr>
        <p:txBody>
          <a:bodyPr wrap="square">
            <a:spAutoFit/>
          </a:bodyPr>
          <a:lstStyle/>
          <a:p>
            <a:r>
              <a:rPr lang="en-US" sz="900" dirty="0">
                <a:solidFill>
                  <a:schemeClr val="bg1"/>
                </a:solidFill>
              </a:rPr>
              <a:t>EAT SMART COOK</a:t>
            </a:r>
          </a:p>
        </p:txBody>
      </p:sp>
      <p:pic>
        <p:nvPicPr>
          <p:cNvPr id="1028" name="Picture 4" descr="2009_outside_cada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7498" y="960360"/>
            <a:ext cx="2237758" cy="167831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Image result for images of fruits and vegetab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Image result for images of fruits and vegetab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895890961"/>
              </p:ext>
            </p:extLst>
          </p:nvPr>
        </p:nvGraphicFramePr>
        <p:xfrm>
          <a:off x="4667235" y="1909160"/>
          <a:ext cx="3746500" cy="2019765"/>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617722198"/>
                    </a:ext>
                  </a:extLst>
                </a:gridCol>
                <a:gridCol w="3073400">
                  <a:extLst>
                    <a:ext uri="{9D8B030D-6E8A-4147-A177-3AD203B41FA5}">
                      <a16:colId xmlns:a16="http://schemas.microsoft.com/office/drawing/2014/main" val="684397608"/>
                    </a:ext>
                  </a:extLst>
                </a:gridCol>
              </a:tblGrid>
              <a:tr h="282405">
                <a:tc>
                  <a:txBody>
                    <a:bodyPr/>
                    <a:lstStyle/>
                    <a:p>
                      <a:pPr algn="l" fontAlgn="b"/>
                      <a:endParaRPr lang="en-US" sz="1100" b="0"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ctr" fontAlgn="b"/>
                      <a:r>
                        <a:rPr lang="en-US" sz="1400" u="sng" strike="noStrike" dirty="0">
                          <a:effectLst/>
                        </a:rPr>
                        <a:t>CHILD HEALTH</a:t>
                      </a:r>
                      <a:endParaRPr lang="en-US" sz="1400" b="1" i="0" u="sng"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3203647152"/>
                  </a:ext>
                </a:extLst>
              </a:tr>
              <a:tr h="204650">
                <a:tc>
                  <a:txBody>
                    <a:bodyPr/>
                    <a:lstStyle/>
                    <a:p>
                      <a:pPr algn="l" fontAlgn="b"/>
                      <a:endParaRPr lang="en-US" sz="1100" b="0"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ctr" fontAlgn="b"/>
                      <a:r>
                        <a:rPr lang="en-US" sz="1400" u="sng" strike="noStrike" dirty="0">
                          <a:effectLst/>
                        </a:rPr>
                        <a:t>2022-2023</a:t>
                      </a:r>
                      <a:endParaRPr lang="en-US" sz="1400" b="1" i="0" u="sng"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4065488219"/>
                  </a:ext>
                </a:extLst>
              </a:tr>
              <a:tr h="157423">
                <a:tc>
                  <a:txBody>
                    <a:bodyPr/>
                    <a:lstStyle/>
                    <a:p>
                      <a:pPr algn="l" fontAlgn="b"/>
                      <a:endParaRPr lang="en-US" sz="1100" b="0"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l" fontAlgn="b"/>
                      <a:endParaRPr lang="en-US" sz="1100" b="0" i="0" u="none"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900920384"/>
                  </a:ext>
                </a:extLst>
              </a:tr>
              <a:tr h="204650">
                <a:tc>
                  <a:txBody>
                    <a:bodyPr/>
                    <a:lstStyle/>
                    <a:p>
                      <a:pPr algn="ctr" fontAlgn="b"/>
                      <a:r>
                        <a:rPr lang="en-US" sz="1400" b="1" i="0" u="none" strike="noStrike" dirty="0">
                          <a:solidFill>
                            <a:srgbClr val="000000"/>
                          </a:solidFill>
                          <a:effectLst/>
                          <a:latin typeface="Grad"/>
                        </a:rPr>
                        <a:t>191</a:t>
                      </a:r>
                    </a:p>
                  </a:txBody>
                  <a:tcPr marL="9525" marR="9525" marT="9525" marB="0" anchor="b">
                    <a:solidFill>
                      <a:schemeClr val="accent4">
                        <a:lumMod val="60000"/>
                        <a:lumOff val="40000"/>
                      </a:schemeClr>
                    </a:solidFill>
                  </a:tcPr>
                </a:tc>
                <a:tc>
                  <a:txBody>
                    <a:bodyPr/>
                    <a:lstStyle/>
                    <a:p>
                      <a:pPr algn="ctr" fontAlgn="b"/>
                      <a:r>
                        <a:rPr lang="en-US" sz="1400" u="none" strike="noStrike" dirty="0">
                          <a:effectLst/>
                        </a:rPr>
                        <a:t>Total Patients</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1076991249"/>
                  </a:ext>
                </a:extLst>
              </a:tr>
              <a:tr h="204650">
                <a:tc>
                  <a:txBody>
                    <a:bodyPr/>
                    <a:lstStyle/>
                    <a:p>
                      <a:pPr algn="ctr" fontAlgn="b"/>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tc>
                  <a:txBody>
                    <a:bodyPr/>
                    <a:lstStyle/>
                    <a:p>
                      <a:pPr algn="ctr" fontAlgn="b"/>
                      <a:r>
                        <a:rPr lang="en-US" sz="1400" b="1" i="0" u="none" strike="noStrike" dirty="0">
                          <a:solidFill>
                            <a:srgbClr val="000000"/>
                          </a:solidFill>
                          <a:effectLst/>
                          <a:latin typeface="Grad"/>
                        </a:rPr>
                        <a:t>Plan Category</a:t>
                      </a:r>
                    </a:p>
                  </a:txBody>
                  <a:tcPr marL="9525" marR="9525" marT="9525" marB="0" anchor="b">
                    <a:solidFill>
                      <a:schemeClr val="accent4">
                        <a:lumMod val="60000"/>
                        <a:lumOff val="40000"/>
                      </a:schemeClr>
                    </a:solidFill>
                  </a:tcPr>
                </a:tc>
                <a:extLst>
                  <a:ext uri="{0D108BD9-81ED-4DB2-BD59-A6C34878D82A}">
                    <a16:rowId xmlns:a16="http://schemas.microsoft.com/office/drawing/2014/main" val="362336835"/>
                  </a:ext>
                </a:extLst>
              </a:tr>
              <a:tr h="215265">
                <a:tc>
                  <a:txBody>
                    <a:bodyPr/>
                    <a:lstStyle/>
                    <a:p>
                      <a:pPr algn="ctr" fontAlgn="b"/>
                      <a:r>
                        <a:rPr lang="en-US" sz="1400" b="1" i="0" u="none" strike="noStrike" dirty="0">
                          <a:solidFill>
                            <a:srgbClr val="000000"/>
                          </a:solidFill>
                          <a:effectLst/>
                          <a:latin typeface="Grad"/>
                        </a:rPr>
                        <a:t>40</a:t>
                      </a:r>
                    </a:p>
                  </a:txBody>
                  <a:tcPr marL="9525" marR="9525" marT="9525" marB="0" anchor="b">
                    <a:solidFill>
                      <a:schemeClr val="accent4">
                        <a:lumMod val="60000"/>
                        <a:lumOff val="40000"/>
                      </a:schemeClr>
                    </a:solidFill>
                  </a:tcPr>
                </a:tc>
                <a:tc>
                  <a:txBody>
                    <a:bodyPr/>
                    <a:lstStyle/>
                    <a:p>
                      <a:pPr algn="ctr" fontAlgn="b"/>
                      <a:r>
                        <a:rPr lang="en-US" sz="1400" u="none" strike="noStrike" dirty="0">
                          <a:effectLst/>
                        </a:rPr>
                        <a:t>Uninsured/Patient Pay</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4054609020"/>
                  </a:ext>
                </a:extLst>
              </a:tr>
              <a:tr h="204650">
                <a:tc>
                  <a:txBody>
                    <a:bodyPr/>
                    <a:lstStyle/>
                    <a:p>
                      <a:pPr algn="ctr" fontAlgn="b"/>
                      <a:r>
                        <a:rPr lang="en-US" sz="1400" b="1" i="0" u="none" strike="noStrike" dirty="0">
                          <a:solidFill>
                            <a:srgbClr val="000000"/>
                          </a:solidFill>
                          <a:effectLst/>
                          <a:latin typeface="Grad"/>
                        </a:rPr>
                        <a:t>146</a:t>
                      </a:r>
                    </a:p>
                  </a:txBody>
                  <a:tcPr marL="9525" marR="9525" marT="9525" marB="0" anchor="b">
                    <a:solidFill>
                      <a:schemeClr val="accent4">
                        <a:lumMod val="60000"/>
                        <a:lumOff val="40000"/>
                      </a:schemeClr>
                    </a:solidFill>
                  </a:tcPr>
                </a:tc>
                <a:tc>
                  <a:txBody>
                    <a:bodyPr/>
                    <a:lstStyle/>
                    <a:p>
                      <a:pPr algn="ctr" fontAlgn="b"/>
                      <a:r>
                        <a:rPr lang="en-US" sz="1400" u="none" strike="noStrike" dirty="0">
                          <a:effectLst/>
                        </a:rPr>
                        <a:t>Medicaid</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270772890"/>
                  </a:ext>
                </a:extLst>
              </a:tr>
              <a:tr h="204650">
                <a:tc>
                  <a:txBody>
                    <a:bodyPr/>
                    <a:lstStyle/>
                    <a:p>
                      <a:pPr algn="ctr" fontAlgn="b"/>
                      <a:r>
                        <a:rPr lang="en-US" sz="1400" b="1" i="0" u="none" strike="noStrike" dirty="0">
                          <a:solidFill>
                            <a:srgbClr val="000000"/>
                          </a:solidFill>
                          <a:effectLst/>
                          <a:latin typeface="Grad"/>
                        </a:rPr>
                        <a:t>3</a:t>
                      </a:r>
                    </a:p>
                  </a:txBody>
                  <a:tcPr marL="9525" marR="9525" marT="9525" marB="0" anchor="b">
                    <a:solidFill>
                      <a:schemeClr val="accent4">
                        <a:lumMod val="60000"/>
                        <a:lumOff val="40000"/>
                      </a:schemeClr>
                    </a:solidFill>
                  </a:tcPr>
                </a:tc>
                <a:tc>
                  <a:txBody>
                    <a:bodyPr/>
                    <a:lstStyle/>
                    <a:p>
                      <a:pPr algn="ctr" fontAlgn="b"/>
                      <a:r>
                        <a:rPr lang="en-US" sz="1400" u="none" strike="noStrike" dirty="0">
                          <a:effectLst/>
                        </a:rPr>
                        <a:t>Blue Cross Blue Shield</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876505505"/>
                  </a:ext>
                </a:extLst>
              </a:tr>
              <a:tr h="204650">
                <a:tc>
                  <a:txBody>
                    <a:bodyPr/>
                    <a:lstStyle/>
                    <a:p>
                      <a:pPr algn="ctr" fontAlgn="b"/>
                      <a:r>
                        <a:rPr lang="en-US" sz="1400" b="1" i="0" u="none" strike="noStrike" dirty="0">
                          <a:solidFill>
                            <a:srgbClr val="000000"/>
                          </a:solidFill>
                          <a:effectLst/>
                          <a:latin typeface="Grad"/>
                        </a:rPr>
                        <a:t>2</a:t>
                      </a:r>
                    </a:p>
                  </a:txBody>
                  <a:tcPr marL="9525" marR="9525" marT="9525" marB="0" anchor="b">
                    <a:solidFill>
                      <a:schemeClr val="accent4">
                        <a:lumMod val="60000"/>
                        <a:lumOff val="40000"/>
                      </a:schemeClr>
                    </a:solidFill>
                  </a:tcPr>
                </a:tc>
                <a:tc>
                  <a:txBody>
                    <a:bodyPr/>
                    <a:lstStyle/>
                    <a:p>
                      <a:pPr algn="ctr" fontAlgn="b"/>
                      <a:r>
                        <a:rPr lang="en-US" sz="1400" u="none" strike="noStrike" dirty="0">
                          <a:effectLst/>
                        </a:rPr>
                        <a:t>Commercial Insurance                    </a:t>
                      </a:r>
                      <a:endParaRPr lang="en-US" sz="1400" b="1" i="0" u="none" strike="noStrike" dirty="0">
                        <a:solidFill>
                          <a:srgbClr val="000000"/>
                        </a:solidFill>
                        <a:effectLst/>
                        <a:latin typeface="Grad"/>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2320053100"/>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2703" y="4559265"/>
            <a:ext cx="2525793" cy="168465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8330" y="438517"/>
            <a:ext cx="2743200" cy="1371600"/>
          </a:xfrm>
          <a:prstGeom prst="rect">
            <a:avLst/>
          </a:prstGeom>
        </p:spPr>
      </p:pic>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2DC71580-6BD7-4B53-9A22-537E49F1D91C}"/>
                  </a:ext>
                </a:extLst>
              </p:cNvPr>
              <p:cNvGraphicFramePr>
                <a:graphicFrameLocks noChangeAspect="1"/>
              </p:cNvGraphicFramePr>
              <p:nvPr>
                <p:extLst>
                  <p:ext uri="{D42A27DB-BD31-4B8C-83A1-F6EECF244321}">
                    <p14:modId xmlns:p14="http://schemas.microsoft.com/office/powerpoint/2010/main" val="1159504582"/>
                  </p:ext>
                </p:extLst>
              </p:nvPr>
            </p:nvGraphicFramePr>
            <p:xfrm>
              <a:off x="-2791918" y="4413527"/>
              <a:ext cx="2286000" cy="1714500"/>
            </p:xfrm>
            <a:graphic>
              <a:graphicData uri="http://schemas.microsoft.com/office/powerpoint/2016/slidezoom">
                <pslz:sldZm>
                  <pslz:sldZmObj sldId="270" cId="8307655">
                    <pslz:zmPr id="{9700B68B-557A-4FE2-ACBC-067EF8672A4A}"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5" name="Slide Zoom 14">
                <a:hlinkClick r:id="rId6" action="ppaction://hlinksldjump"/>
                <a:extLst>
                  <a:ext uri="{FF2B5EF4-FFF2-40B4-BE49-F238E27FC236}">
                    <a16:creationId xmlns:a16="http://schemas.microsoft.com/office/drawing/2014/main" id="{2DC71580-6BD7-4B53-9A22-537E49F1D91C}"/>
                  </a:ext>
                </a:extLst>
              </p:cNvPr>
              <p:cNvPicPr>
                <a:picLocks noGrp="1" noRot="1" noChangeAspect="1" noMove="1" noResize="1" noEditPoints="1" noAdjustHandles="1" noChangeArrowheads="1" noChangeShapeType="1"/>
              </p:cNvPicPr>
              <p:nvPr/>
            </p:nvPicPr>
            <p:blipFill>
              <a:blip r:embed="rId7"/>
              <a:stretch>
                <a:fillRect/>
              </a:stretch>
            </p:blipFill>
            <p:spPr>
              <a:xfrm>
                <a:off x="-2791918" y="4413527"/>
                <a:ext cx="2286000" cy="1714500"/>
              </a:xfrm>
              <a:prstGeom prst="rect">
                <a:avLst/>
              </a:prstGeom>
              <a:ln w="3175">
                <a:solidFill>
                  <a:prstClr val="ltGray"/>
                </a:solidFill>
              </a:ln>
            </p:spPr>
          </p:pic>
        </mc:Fallback>
      </mc:AlternateContent>
      <p:sp>
        <p:nvSpPr>
          <p:cNvPr id="11" name="TextBox 10">
            <a:extLst>
              <a:ext uri="{FF2B5EF4-FFF2-40B4-BE49-F238E27FC236}">
                <a16:creationId xmlns:a16="http://schemas.microsoft.com/office/drawing/2014/main" id="{614C3E6C-FCF7-4598-809F-CFF567CC8C85}"/>
              </a:ext>
            </a:extLst>
          </p:cNvPr>
          <p:cNvSpPr txBox="1"/>
          <p:nvPr/>
        </p:nvSpPr>
        <p:spPr>
          <a:xfrm>
            <a:off x="4343400" y="3962400"/>
            <a:ext cx="1674930" cy="1015663"/>
          </a:xfrm>
          <a:prstGeom prst="rect">
            <a:avLst/>
          </a:prstGeom>
          <a:noFill/>
        </p:spPr>
        <p:txBody>
          <a:bodyPr wrap="square" rtlCol="0">
            <a:spAutoFit/>
          </a:bodyPr>
          <a:lstStyle/>
          <a:p>
            <a:r>
              <a:rPr lang="en-US" sz="1200" dirty="0">
                <a:solidFill>
                  <a:schemeClr val="bg1"/>
                </a:solidFill>
              </a:rPr>
              <a:t>Child Health Program</a:t>
            </a:r>
          </a:p>
          <a:p>
            <a:r>
              <a:rPr lang="en-US" sz="1200" dirty="0">
                <a:solidFill>
                  <a:schemeClr val="bg1"/>
                </a:solidFill>
              </a:rPr>
              <a:t>English Speaking   174</a:t>
            </a:r>
          </a:p>
          <a:p>
            <a:r>
              <a:rPr lang="en-US" sz="1200" dirty="0">
                <a:solidFill>
                  <a:schemeClr val="bg1"/>
                </a:solidFill>
              </a:rPr>
              <a:t>Spanish Speaking   17</a:t>
            </a:r>
          </a:p>
          <a:p>
            <a:endParaRPr lang="en-US" sz="1200" dirty="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830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8700" y="3606852"/>
            <a:ext cx="3090440" cy="928656"/>
          </a:xfrm>
        </p:spPr>
        <p:txBody>
          <a:bodyPr/>
          <a:lstStyle/>
          <a:p>
            <a:pPr marL="68580" indent="0">
              <a:buNone/>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Tuberculosis</a:t>
            </a:r>
          </a:p>
          <a:p>
            <a:endParaRPr lang="en-US" dirty="0"/>
          </a:p>
        </p:txBody>
      </p:sp>
      <p:sp>
        <p:nvSpPr>
          <p:cNvPr id="4" name="Text Placeholder 3"/>
          <p:cNvSpPr>
            <a:spLocks noGrp="1"/>
          </p:cNvSpPr>
          <p:nvPr>
            <p:ph type="body" sz="half" idx="2"/>
          </p:nvPr>
        </p:nvSpPr>
        <p:spPr>
          <a:xfrm>
            <a:off x="207257" y="4531896"/>
            <a:ext cx="3657600" cy="1905000"/>
          </a:xfrm>
        </p:spPr>
        <p:txBody>
          <a:bodyPr>
            <a:normAutofit/>
          </a:bodyPr>
          <a:lstStyle/>
          <a:p>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Communicable Disease Reports </a:t>
            </a:r>
          </a:p>
          <a:p>
            <a:r>
              <a:rPr lang="en-US" sz="1000" dirty="0">
                <a:solidFill>
                  <a:schemeClr val="bg1"/>
                </a:solidFill>
              </a:rPr>
              <a:t>Chlamydia    176	           Hepatitis B Carrier                    2	</a:t>
            </a:r>
          </a:p>
          <a:p>
            <a:r>
              <a:rPr lang="en-US" sz="1000" dirty="0">
                <a:solidFill>
                  <a:schemeClr val="bg1"/>
                </a:solidFill>
              </a:rPr>
              <a:t>Gonorrhea     78	           Lyme’s Disease Suspect              2</a:t>
            </a:r>
          </a:p>
          <a:p>
            <a:pPr>
              <a:lnSpc>
                <a:spcPct val="100000"/>
              </a:lnSpc>
            </a:pPr>
            <a:r>
              <a:rPr lang="en-US" sz="1000" dirty="0">
                <a:solidFill>
                  <a:schemeClr val="bg1"/>
                </a:solidFill>
              </a:rPr>
              <a:t>Salmonella        1            Rocky Mountain Spotted Fever   2</a:t>
            </a:r>
          </a:p>
          <a:p>
            <a:r>
              <a:rPr lang="en-US" sz="1000" dirty="0"/>
              <a:t>	</a:t>
            </a:r>
          </a:p>
        </p:txBody>
      </p:sp>
      <p:sp>
        <p:nvSpPr>
          <p:cNvPr id="5" name="Rectangle 4"/>
          <p:cNvSpPr/>
          <p:nvPr/>
        </p:nvSpPr>
        <p:spPr>
          <a:xfrm>
            <a:off x="1374899" y="269937"/>
            <a:ext cx="5243743"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spc="0" dirty="0">
                <a:ln w="0">
                  <a:solidFill>
                    <a:schemeClr val="tx1">
                      <a:lumMod val="65000"/>
                      <a:lumOff val="35000"/>
                    </a:schemeClr>
                  </a:solidFill>
                </a:ln>
                <a:solidFill>
                  <a:schemeClr val="bg2">
                    <a:lumMod val="75000"/>
                  </a:schemeClr>
                </a:solidFill>
                <a:effectLst>
                  <a:outerShdw blurRad="19685" dist="12700" dir="5400000" algn="tl" rotWithShape="0">
                    <a:schemeClr val="tx2">
                      <a:lumMod val="60000"/>
                      <a:lumOff val="40000"/>
                      <a:alpha val="60000"/>
                    </a:schemeClr>
                  </a:outerShdw>
                  <a:reflection blurRad="10000" stA="55000" endPos="48000" dist="500" dir="5400000" sy="-100000" algn="bl" rotWithShape="0"/>
                </a:effectLst>
              </a:rPr>
              <a:t>Communicable</a:t>
            </a:r>
            <a:r>
              <a:rPr lang="en-US" sz="3600" b="1" cap="all" spc="0" dirty="0">
                <a:ln>
                  <a:solidFill>
                    <a:schemeClr val="tx1">
                      <a:lumMod val="65000"/>
                      <a:lumOff val="35000"/>
                    </a:schemeClr>
                  </a:solidFill>
                </a:ln>
                <a:solidFill>
                  <a:schemeClr val="bg2">
                    <a:lumMod val="75000"/>
                  </a:schemeClr>
                </a:solidFill>
                <a:effectLst>
                  <a:outerShdw blurRad="19685" dist="12700" dir="5400000" algn="tl" rotWithShape="0">
                    <a:schemeClr val="tx2">
                      <a:lumMod val="60000"/>
                      <a:lumOff val="40000"/>
                      <a:alpha val="60000"/>
                    </a:schemeClr>
                  </a:outerShdw>
                  <a:reflection blurRad="10000" stA="55000" endPos="48000" dist="500" dir="5400000" sy="-100000" algn="bl" rotWithShape="0"/>
                </a:effectLst>
              </a:rPr>
              <a:t> Disease</a:t>
            </a:r>
          </a:p>
        </p:txBody>
      </p:sp>
      <p:sp>
        <p:nvSpPr>
          <p:cNvPr id="7" name="TextBox 6"/>
          <p:cNvSpPr txBox="1"/>
          <p:nvPr/>
        </p:nvSpPr>
        <p:spPr>
          <a:xfrm>
            <a:off x="6705600" y="76200"/>
            <a:ext cx="1905000" cy="338554"/>
          </a:xfrm>
          <a:prstGeom prst="rect">
            <a:avLst/>
          </a:prstGeom>
          <a:noFill/>
        </p:spPr>
        <p:txBody>
          <a:bodyPr wrap="square" rtlCol="0">
            <a:spAutoFit/>
          </a:bodyPr>
          <a:lstStyle/>
          <a:p>
            <a:r>
              <a:rPr lang="en-US" sz="800">
                <a:solidFill>
                  <a:schemeClr val="bg1"/>
                </a:solidFill>
              </a:rPr>
              <a:t>2022-2023 </a:t>
            </a:r>
            <a:r>
              <a:rPr lang="en-US" sz="800" dirty="0">
                <a:solidFill>
                  <a:schemeClr val="bg1"/>
                </a:solidFill>
              </a:rPr>
              <a:t>Statistical Report</a:t>
            </a:r>
          </a:p>
          <a:p>
            <a:r>
              <a:rPr lang="en-US" sz="800" dirty="0">
                <a:solidFill>
                  <a:schemeClr val="bg1"/>
                </a:solidFill>
              </a:rPr>
              <a:t> 	</a:t>
            </a:r>
          </a:p>
        </p:txBody>
      </p:sp>
      <p:cxnSp>
        <p:nvCxnSpPr>
          <p:cNvPr id="8" name="Straight Connector 7"/>
          <p:cNvCxnSpPr/>
          <p:nvPr/>
        </p:nvCxnSpPr>
        <p:spPr>
          <a:xfrm>
            <a:off x="6705600" y="2454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38290" y="4003119"/>
            <a:ext cx="2712818" cy="1631216"/>
          </a:xfrm>
          <a:prstGeom prst="rect">
            <a:avLst/>
          </a:prstGeom>
          <a:noFill/>
        </p:spPr>
        <p:txBody>
          <a:bodyPr wrap="square" rtlCol="0">
            <a:spAutoFit/>
          </a:bodyPr>
          <a:lstStyle/>
          <a:p>
            <a:r>
              <a:rPr lang="en-US" sz="1000" dirty="0">
                <a:solidFill>
                  <a:schemeClr val="bg1">
                    <a:lumMod val="75000"/>
                    <a:lumOff val="25000"/>
                  </a:schemeClr>
                </a:solidFill>
              </a:rPr>
              <a:t>TB cases on drugs               0		      </a:t>
            </a:r>
          </a:p>
          <a:p>
            <a:r>
              <a:rPr lang="en-US" sz="1000" dirty="0">
                <a:solidFill>
                  <a:schemeClr val="bg1">
                    <a:lumMod val="75000"/>
                    <a:lumOff val="25000"/>
                  </a:schemeClr>
                </a:solidFill>
              </a:rPr>
              <a:t>Contacts on drugs               0                </a:t>
            </a:r>
          </a:p>
          <a:p>
            <a:r>
              <a:rPr lang="en-US" sz="1000" dirty="0">
                <a:solidFill>
                  <a:schemeClr val="bg1">
                    <a:lumMod val="75000"/>
                    <a:lumOff val="25000"/>
                  </a:schemeClr>
                </a:solidFill>
              </a:rPr>
              <a:t>Reactors on drugs               0	 	   </a:t>
            </a:r>
          </a:p>
          <a:p>
            <a:r>
              <a:rPr lang="en-US" sz="1000" dirty="0">
                <a:solidFill>
                  <a:schemeClr val="bg1">
                    <a:lumMod val="75000"/>
                    <a:lumOff val="25000"/>
                  </a:schemeClr>
                </a:solidFill>
              </a:rPr>
              <a:t>Patients with TB &amp; HIV         0	   </a:t>
            </a:r>
          </a:p>
          <a:p>
            <a:r>
              <a:rPr lang="en-US" sz="1000" dirty="0">
                <a:solidFill>
                  <a:schemeClr val="bg1">
                    <a:lumMod val="75000"/>
                    <a:lumOff val="25000"/>
                  </a:schemeClr>
                </a:solidFill>
              </a:rPr>
              <a:t>Sputum tests for TB              3	 	   </a:t>
            </a:r>
          </a:p>
          <a:p>
            <a:r>
              <a:rPr lang="en-US" sz="1000" dirty="0">
                <a:solidFill>
                  <a:schemeClr val="bg1">
                    <a:lumMod val="75000"/>
                    <a:lumOff val="25000"/>
                  </a:schemeClr>
                </a:solidFill>
              </a:rPr>
              <a:t>Positive TB skin tests            0</a:t>
            </a:r>
          </a:p>
          <a:p>
            <a:r>
              <a:rPr lang="en-US" sz="1000" dirty="0">
                <a:solidFill>
                  <a:schemeClr val="bg1">
                    <a:lumMod val="75000"/>
                    <a:lumOff val="25000"/>
                  </a:schemeClr>
                </a:solidFill>
              </a:rPr>
              <a:t>New reported TB case         0		                     Suspected case of               0		                     </a:t>
            </a:r>
          </a:p>
          <a:p>
            <a:r>
              <a:rPr lang="en-US" sz="1000" dirty="0">
                <a:solidFill>
                  <a:schemeClr val="bg1">
                    <a:lumMod val="75000"/>
                    <a:lumOff val="25000"/>
                  </a:schemeClr>
                </a:solidFill>
              </a:rPr>
              <a:t>Office visits (Directly Observed Therapy)  0</a:t>
            </a:r>
          </a:p>
          <a:p>
            <a:r>
              <a:rPr lang="en-US" sz="1000" dirty="0">
                <a:solidFill>
                  <a:schemeClr val="bg1">
                    <a:lumMod val="75000"/>
                    <a:lumOff val="25000"/>
                  </a:schemeClr>
                </a:solidFill>
              </a:rPr>
              <a:t>         </a:t>
            </a:r>
          </a:p>
        </p:txBody>
      </p:sp>
      <p:sp>
        <p:nvSpPr>
          <p:cNvPr id="10" name="TextBox 9"/>
          <p:cNvSpPr txBox="1"/>
          <p:nvPr/>
        </p:nvSpPr>
        <p:spPr>
          <a:xfrm>
            <a:off x="537890" y="1876838"/>
            <a:ext cx="3200400" cy="384721"/>
          </a:xfrm>
          <a:prstGeom prst="rect">
            <a:avLst/>
          </a:prstGeom>
          <a:solidFill>
            <a:schemeClr val="accent4">
              <a:lumMod val="60000"/>
              <a:lumOff val="40000"/>
            </a:schemeClr>
          </a:solidFill>
        </p:spPr>
        <p:txBody>
          <a:bodyPr wrap="square" rtlCol="0">
            <a:spAutoFit/>
          </a:bodyPr>
          <a:lstStyle/>
          <a:p>
            <a:r>
              <a:rPr lang="en-US" sz="1000" dirty="0">
                <a:solidFill>
                  <a:schemeClr val="accent1">
                    <a:lumMod val="50000"/>
                  </a:schemeClr>
                </a:solidFill>
              </a:rPr>
              <a:t>Counseling &amp; Testing   0                            	</a:t>
            </a:r>
          </a:p>
          <a:p>
            <a:r>
              <a:rPr lang="en-US" sz="900" dirty="0">
                <a:solidFill>
                  <a:schemeClr val="accent1">
                    <a:lumMod val="50000"/>
                  </a:schemeClr>
                </a:solidFill>
              </a:rPr>
              <a:t>				 </a:t>
            </a:r>
          </a:p>
        </p:txBody>
      </p:sp>
      <p:sp>
        <p:nvSpPr>
          <p:cNvPr id="11" name="Rectangle 10"/>
          <p:cNvSpPr/>
          <p:nvPr/>
        </p:nvSpPr>
        <p:spPr>
          <a:xfrm>
            <a:off x="609600" y="1371600"/>
            <a:ext cx="2516760" cy="400110"/>
          </a:xfrm>
          <a:prstGeom prst="rect">
            <a:avLst/>
          </a:prstGeom>
          <a:solidFill>
            <a:schemeClr val="accent4">
              <a:lumMod val="60000"/>
              <a:lumOff val="40000"/>
            </a:schemeClr>
          </a:solidFill>
          <a:ln>
            <a:solidFill>
              <a:schemeClr val="tx1">
                <a:lumMod val="95000"/>
                <a:lumOff val="5000"/>
              </a:schemeClr>
            </a:solid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HIV/AIDS</a:t>
            </a:r>
          </a:p>
        </p:txBody>
      </p:sp>
      <p:sp>
        <p:nvSpPr>
          <p:cNvPr id="12" name="Rectangle 11"/>
          <p:cNvSpPr/>
          <p:nvPr/>
        </p:nvSpPr>
        <p:spPr>
          <a:xfrm>
            <a:off x="4525289" y="3017461"/>
            <a:ext cx="3628111" cy="338554"/>
          </a:xfrm>
          <a:prstGeom prst="rect">
            <a:avLst/>
          </a:prstGeom>
          <a:noFill/>
        </p:spPr>
        <p:txBody>
          <a:bodyPr wrap="square" lIns="91440" tIns="45720" rIns="91440" bIns="45720">
            <a:spAutoFit/>
          </a:bodyPr>
          <a:lstStyle/>
          <a:p>
            <a:pPr algn="ct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pic>
        <p:nvPicPr>
          <p:cNvPr id="3090" name="Picture 18" descr="https://encrypted-tbn1.gstatic.com/images?q=tbn:ANd9GcSVasEb6r7AjD_qEFBHzQUkUBMiGsfPu-ubhHrAL1huQozV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493" y="2491186"/>
            <a:ext cx="1857375" cy="203035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images of t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Image result for images of tuberculo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1518" y="4521539"/>
            <a:ext cx="2435225" cy="15250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1518" y="870212"/>
            <a:ext cx="2438400" cy="242316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9312" y="1688181"/>
            <a:ext cx="2501796" cy="1250898"/>
          </a:xfrm>
          <a:prstGeom prst="rect">
            <a:avLst/>
          </a:prstGeom>
        </p:spPr>
      </p:pic>
    </p:spTree>
    <p:extLst>
      <p:ext uri="{BB962C8B-B14F-4D97-AF65-F5344CB8AC3E}">
        <p14:creationId xmlns:p14="http://schemas.microsoft.com/office/powerpoint/2010/main" val="6252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descr="Image result for images of environmental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69" y="133109"/>
            <a:ext cx="1216931" cy="12169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a:extLst>
              <a:ext uri="{FF2B5EF4-FFF2-40B4-BE49-F238E27FC236}">
                <a16:creationId xmlns:a16="http://schemas.microsoft.com/office/drawing/2014/main" id="{4CBAF67A-5B5F-42DD-98AE-6F94260D678E}"/>
              </a:ext>
            </a:extLst>
          </p:cNvPr>
          <p:cNvGraphicFramePr>
            <a:graphicFrameLocks noGrp="1"/>
          </p:cNvGraphicFramePr>
          <p:nvPr>
            <p:extLst>
              <p:ext uri="{D42A27DB-BD31-4B8C-83A1-F6EECF244321}">
                <p14:modId xmlns:p14="http://schemas.microsoft.com/office/powerpoint/2010/main" val="1227166261"/>
              </p:ext>
            </p:extLst>
          </p:nvPr>
        </p:nvGraphicFramePr>
        <p:xfrm>
          <a:off x="290004" y="1447800"/>
          <a:ext cx="1795016" cy="2329880"/>
        </p:xfrm>
        <a:graphic>
          <a:graphicData uri="http://schemas.openxmlformats.org/drawingml/2006/table">
            <a:tbl>
              <a:tblPr>
                <a:tableStyleId>{5C22544A-7EE6-4342-B048-85BDC9FD1C3A}</a:tableStyleId>
              </a:tblPr>
              <a:tblGrid>
                <a:gridCol w="1610419">
                  <a:extLst>
                    <a:ext uri="{9D8B030D-6E8A-4147-A177-3AD203B41FA5}">
                      <a16:colId xmlns:a16="http://schemas.microsoft.com/office/drawing/2014/main" val="1263551702"/>
                    </a:ext>
                  </a:extLst>
                </a:gridCol>
                <a:gridCol w="184597">
                  <a:extLst>
                    <a:ext uri="{9D8B030D-6E8A-4147-A177-3AD203B41FA5}">
                      <a16:colId xmlns:a16="http://schemas.microsoft.com/office/drawing/2014/main" val="2955121082"/>
                    </a:ext>
                  </a:extLst>
                </a:gridCol>
              </a:tblGrid>
              <a:tr h="163218">
                <a:tc>
                  <a:txBody>
                    <a:bodyPr/>
                    <a:lstStyle/>
                    <a:p>
                      <a:pPr algn="l" fontAlgn="b"/>
                      <a:r>
                        <a:rPr lang="en-US" sz="1200" b="1" i="1" u="none" strike="noStrike" dirty="0">
                          <a:solidFill>
                            <a:srgbClr val="FF0000"/>
                          </a:solidFill>
                          <a:effectLst/>
                        </a:rPr>
                        <a:t>FH-12 Consultative Contacts</a:t>
                      </a:r>
                      <a:endParaRPr lang="en-US" sz="1200" b="1" i="1" u="none" strike="noStrike" dirty="0">
                        <a:solidFill>
                          <a:srgbClr val="FF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extLst>
                  <a:ext uri="{0D108BD9-81ED-4DB2-BD59-A6C34878D82A}">
                    <a16:rowId xmlns:a16="http://schemas.microsoft.com/office/drawing/2014/main" val="1357131325"/>
                  </a:ext>
                </a:extLst>
              </a:tr>
              <a:tr h="163218">
                <a:tc>
                  <a:txBody>
                    <a:bodyPr/>
                    <a:lstStyle/>
                    <a:p>
                      <a:pPr algn="l" fontAlgn="b"/>
                      <a:r>
                        <a:rPr lang="en-US" sz="1000" u="none" strike="noStrike" dirty="0">
                          <a:effectLst/>
                        </a:rPr>
                        <a:t>FH-12 FOOD STAND</a:t>
                      </a:r>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5</a:t>
                      </a:r>
                    </a:p>
                  </a:txBody>
                  <a:tcPr marL="8161" marR="8161" marT="8161" marB="0" anchor="b">
                    <a:solidFill>
                      <a:schemeClr val="accent4">
                        <a:lumMod val="40000"/>
                        <a:lumOff val="60000"/>
                      </a:schemeClr>
                    </a:solidFill>
                  </a:tcPr>
                </a:tc>
                <a:extLst>
                  <a:ext uri="{0D108BD9-81ED-4DB2-BD59-A6C34878D82A}">
                    <a16:rowId xmlns:a16="http://schemas.microsoft.com/office/drawing/2014/main" val="250378261"/>
                  </a:ext>
                </a:extLst>
              </a:tr>
              <a:tr h="163218">
                <a:tc>
                  <a:txBody>
                    <a:bodyPr/>
                    <a:lstStyle/>
                    <a:p>
                      <a:pPr algn="l" fontAlgn="b"/>
                      <a:r>
                        <a:rPr lang="en-US" sz="1000" u="none" strike="noStrike" dirty="0">
                          <a:effectLst/>
                        </a:rPr>
                        <a:t>FH-12 MEAT MARKET</a:t>
                      </a:r>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5</a:t>
                      </a:r>
                    </a:p>
                  </a:txBody>
                  <a:tcPr marL="8161" marR="8161" marT="8161" marB="0" anchor="b">
                    <a:solidFill>
                      <a:schemeClr val="accent4">
                        <a:lumMod val="40000"/>
                        <a:lumOff val="60000"/>
                      </a:schemeClr>
                    </a:solidFill>
                  </a:tcPr>
                </a:tc>
                <a:extLst>
                  <a:ext uri="{0D108BD9-81ED-4DB2-BD59-A6C34878D82A}">
                    <a16:rowId xmlns:a16="http://schemas.microsoft.com/office/drawing/2014/main" val="3256417029"/>
                  </a:ext>
                </a:extLst>
              </a:tr>
              <a:tr h="163218">
                <a:tc>
                  <a:txBody>
                    <a:bodyPr/>
                    <a:lstStyle/>
                    <a:p>
                      <a:pPr algn="l" fontAlgn="b"/>
                      <a:r>
                        <a:rPr lang="en-US" sz="1000" u="none" strike="noStrike" dirty="0">
                          <a:effectLst/>
                        </a:rPr>
                        <a:t>FH-12 MOBILE FOOD UNIT</a:t>
                      </a:r>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8</a:t>
                      </a:r>
                    </a:p>
                  </a:txBody>
                  <a:tcPr marL="8161" marR="8161" marT="8161" marB="0" anchor="b">
                    <a:solidFill>
                      <a:schemeClr val="accent4">
                        <a:lumMod val="40000"/>
                        <a:lumOff val="60000"/>
                      </a:schemeClr>
                    </a:solidFill>
                  </a:tcPr>
                </a:tc>
                <a:extLst>
                  <a:ext uri="{0D108BD9-81ED-4DB2-BD59-A6C34878D82A}">
                    <a16:rowId xmlns:a16="http://schemas.microsoft.com/office/drawing/2014/main" val="900281964"/>
                  </a:ext>
                </a:extLst>
              </a:tr>
              <a:tr h="163218">
                <a:tc>
                  <a:txBody>
                    <a:bodyPr/>
                    <a:lstStyle/>
                    <a:p>
                      <a:pPr algn="l" fontAlgn="b"/>
                      <a:r>
                        <a:rPr lang="en-US" sz="1000" u="none" strike="noStrike" dirty="0">
                          <a:effectLst/>
                        </a:rPr>
                        <a:t>FH-12 PUSHCART</a:t>
                      </a:r>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8161" marR="8161" marT="8161" marB="0" anchor="b">
                    <a:solidFill>
                      <a:schemeClr val="accent4">
                        <a:lumMod val="40000"/>
                        <a:lumOff val="60000"/>
                      </a:schemeClr>
                    </a:solidFill>
                  </a:tcPr>
                </a:tc>
                <a:extLst>
                  <a:ext uri="{0D108BD9-81ED-4DB2-BD59-A6C34878D82A}">
                    <a16:rowId xmlns:a16="http://schemas.microsoft.com/office/drawing/2014/main" val="1816261900"/>
                  </a:ext>
                </a:extLst>
              </a:tr>
              <a:tr h="163218">
                <a:tc>
                  <a:txBody>
                    <a:bodyPr/>
                    <a:lstStyle/>
                    <a:p>
                      <a:pPr algn="l" fontAlgn="b"/>
                      <a:r>
                        <a:rPr lang="en-US" sz="1000" u="none" strike="noStrike" dirty="0">
                          <a:effectLst/>
                        </a:rPr>
                        <a:t>FH-12 RESTAURANT</a:t>
                      </a:r>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11</a:t>
                      </a:r>
                    </a:p>
                  </a:txBody>
                  <a:tcPr marL="8161" marR="8161" marT="8161" marB="0" anchor="b">
                    <a:solidFill>
                      <a:schemeClr val="accent4">
                        <a:lumMod val="40000"/>
                        <a:lumOff val="60000"/>
                      </a:schemeClr>
                    </a:solidFill>
                  </a:tcPr>
                </a:tc>
                <a:extLst>
                  <a:ext uri="{0D108BD9-81ED-4DB2-BD59-A6C34878D82A}">
                    <a16:rowId xmlns:a16="http://schemas.microsoft.com/office/drawing/2014/main" val="3554117061"/>
                  </a:ext>
                </a:extLst>
              </a:tr>
              <a:tr h="163218">
                <a:tc>
                  <a:txBody>
                    <a:bodyPr/>
                    <a:lstStyle/>
                    <a:p>
                      <a:pPr algn="l" fontAlgn="b"/>
                      <a:r>
                        <a:rPr lang="en-US" sz="1000" u="none" strike="noStrike" dirty="0">
                          <a:effectLst/>
                        </a:rPr>
                        <a:t>FH-12 RESIDENTIAL CARE</a:t>
                      </a:r>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8161" marR="8161" marT="8161" marB="0" anchor="b">
                    <a:solidFill>
                      <a:schemeClr val="accent4">
                        <a:lumMod val="40000"/>
                        <a:lumOff val="60000"/>
                      </a:schemeClr>
                    </a:solidFill>
                  </a:tcPr>
                </a:tc>
                <a:extLst>
                  <a:ext uri="{0D108BD9-81ED-4DB2-BD59-A6C34878D82A}">
                    <a16:rowId xmlns:a16="http://schemas.microsoft.com/office/drawing/2014/main" val="3322596665"/>
                  </a:ext>
                </a:extLst>
              </a:tr>
              <a:tr h="163218">
                <a:tc>
                  <a:txBody>
                    <a:bodyPr/>
                    <a:lstStyle/>
                    <a:p>
                      <a:pPr algn="l" fontAlgn="b"/>
                      <a:r>
                        <a:rPr lang="en-US" sz="1000" u="none" strike="noStrike" dirty="0">
                          <a:effectLst/>
                        </a:rPr>
                        <a:t>FH-12 DAYCARE</a:t>
                      </a:r>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3</a:t>
                      </a:r>
                    </a:p>
                  </a:txBody>
                  <a:tcPr marL="8161" marR="8161" marT="8161" marB="0" anchor="b">
                    <a:solidFill>
                      <a:schemeClr val="accent4">
                        <a:lumMod val="40000"/>
                        <a:lumOff val="60000"/>
                      </a:schemeClr>
                    </a:solidFill>
                  </a:tcPr>
                </a:tc>
                <a:extLst>
                  <a:ext uri="{0D108BD9-81ED-4DB2-BD59-A6C34878D82A}">
                    <a16:rowId xmlns:a16="http://schemas.microsoft.com/office/drawing/2014/main" val="3514056893"/>
                  </a:ext>
                </a:extLst>
              </a:tr>
              <a:tr h="163218">
                <a:tc>
                  <a:txBody>
                    <a:bodyPr/>
                    <a:lstStyle/>
                    <a:p>
                      <a:pPr algn="l" fontAlgn="b"/>
                      <a:r>
                        <a:rPr lang="en-US" sz="1000" u="none" strike="noStrike" dirty="0">
                          <a:effectLst/>
                        </a:rPr>
                        <a:t>FH-12 LOCAL CONFINEMENT</a:t>
                      </a:r>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0</a:t>
                      </a:r>
                    </a:p>
                  </a:txBody>
                  <a:tcPr marL="8161" marR="8161" marT="8161" marB="0" anchor="b">
                    <a:solidFill>
                      <a:schemeClr val="accent4">
                        <a:lumMod val="40000"/>
                        <a:lumOff val="60000"/>
                      </a:schemeClr>
                    </a:solidFill>
                  </a:tcPr>
                </a:tc>
                <a:extLst>
                  <a:ext uri="{0D108BD9-81ED-4DB2-BD59-A6C34878D82A}">
                    <a16:rowId xmlns:a16="http://schemas.microsoft.com/office/drawing/2014/main" val="3913468790"/>
                  </a:ext>
                </a:extLst>
              </a:tr>
              <a:tr h="163218">
                <a:tc>
                  <a:txBody>
                    <a:bodyPr/>
                    <a:lstStyle/>
                    <a:p>
                      <a:pPr algn="l" fontAlgn="b"/>
                      <a:r>
                        <a:rPr lang="en-US" sz="1000" u="none" strike="noStrike" dirty="0">
                          <a:effectLst/>
                        </a:rPr>
                        <a:t>FH-12 TATOO ESTABLISHMENT</a:t>
                      </a:r>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8161" marR="8161" marT="8161" marB="0" anchor="b">
                    <a:solidFill>
                      <a:schemeClr val="accent4">
                        <a:lumMod val="40000"/>
                        <a:lumOff val="60000"/>
                      </a:schemeClr>
                    </a:solidFill>
                  </a:tcPr>
                </a:tc>
                <a:extLst>
                  <a:ext uri="{0D108BD9-81ED-4DB2-BD59-A6C34878D82A}">
                    <a16:rowId xmlns:a16="http://schemas.microsoft.com/office/drawing/2014/main" val="2350779412"/>
                  </a:ext>
                </a:extLst>
              </a:tr>
              <a:tr h="138317">
                <a:tc>
                  <a:txBody>
                    <a:bodyPr/>
                    <a:lstStyle/>
                    <a:p>
                      <a:pPr algn="l" fontAlgn="b"/>
                      <a:r>
                        <a:rPr lang="en-US" sz="1000" u="none" strike="noStrike" dirty="0">
                          <a:effectLst/>
                        </a:rPr>
                        <a:t>FH-12 NURSING HOME</a:t>
                      </a:r>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8161" marR="8161" marT="8161" marB="0" anchor="b">
                    <a:solidFill>
                      <a:schemeClr val="accent4">
                        <a:lumMod val="40000"/>
                        <a:lumOff val="60000"/>
                      </a:schemeClr>
                    </a:solidFill>
                  </a:tcPr>
                </a:tc>
                <a:extLst>
                  <a:ext uri="{0D108BD9-81ED-4DB2-BD59-A6C34878D82A}">
                    <a16:rowId xmlns:a16="http://schemas.microsoft.com/office/drawing/2014/main" val="748916007"/>
                  </a:ext>
                </a:extLst>
              </a:tr>
              <a:tr h="163218">
                <a:tc>
                  <a:txBody>
                    <a:bodyPr/>
                    <a:lstStyle/>
                    <a:p>
                      <a:pPr algn="l" fontAlgn="b"/>
                      <a:r>
                        <a:rPr lang="en-US" sz="1000" u="none" strike="noStrike" dirty="0">
                          <a:effectLst/>
                        </a:rPr>
                        <a:t>FH-12 OTHER INSTITUTION</a:t>
                      </a:r>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8161" marR="8161" marT="8161" marB="0" anchor="b">
                    <a:solidFill>
                      <a:schemeClr val="accent4">
                        <a:lumMod val="40000"/>
                        <a:lumOff val="60000"/>
                      </a:schemeClr>
                    </a:solidFill>
                  </a:tcPr>
                </a:tc>
                <a:extLst>
                  <a:ext uri="{0D108BD9-81ED-4DB2-BD59-A6C34878D82A}">
                    <a16:rowId xmlns:a16="http://schemas.microsoft.com/office/drawing/2014/main" val="213433829"/>
                  </a:ext>
                </a:extLst>
              </a:tr>
              <a:tr h="163218">
                <a:tc>
                  <a:txBody>
                    <a:bodyPr/>
                    <a:lstStyle/>
                    <a:p>
                      <a:pPr algn="l" fontAlgn="b"/>
                      <a:r>
                        <a:rPr lang="en-US" sz="1000" u="none" strike="noStrike" dirty="0">
                          <a:effectLst/>
                        </a:rPr>
                        <a:t>FH-12 SWIMMING POOL</a:t>
                      </a:r>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4">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5</a:t>
                      </a:r>
                    </a:p>
                  </a:txBody>
                  <a:tcPr marL="8161" marR="8161" marT="8161" marB="0" anchor="b">
                    <a:solidFill>
                      <a:schemeClr val="accent4">
                        <a:lumMod val="40000"/>
                        <a:lumOff val="60000"/>
                      </a:schemeClr>
                    </a:solidFill>
                  </a:tcPr>
                </a:tc>
                <a:extLst>
                  <a:ext uri="{0D108BD9-81ED-4DB2-BD59-A6C34878D82A}">
                    <a16:rowId xmlns:a16="http://schemas.microsoft.com/office/drawing/2014/main" val="1146224430"/>
                  </a:ext>
                </a:extLst>
              </a:tr>
            </a:tbl>
          </a:graphicData>
        </a:graphic>
      </p:graphicFrame>
      <p:graphicFrame>
        <p:nvGraphicFramePr>
          <p:cNvPr id="20" name="Table 19">
            <a:extLst>
              <a:ext uri="{FF2B5EF4-FFF2-40B4-BE49-F238E27FC236}">
                <a16:creationId xmlns:a16="http://schemas.microsoft.com/office/drawing/2014/main" id="{45BF84E8-6E12-4693-9FE7-E89300BDC9F2}"/>
              </a:ext>
            </a:extLst>
          </p:cNvPr>
          <p:cNvGraphicFramePr>
            <a:graphicFrameLocks noGrp="1"/>
          </p:cNvGraphicFramePr>
          <p:nvPr>
            <p:extLst>
              <p:ext uri="{D42A27DB-BD31-4B8C-83A1-F6EECF244321}">
                <p14:modId xmlns:p14="http://schemas.microsoft.com/office/powerpoint/2010/main" val="899719444"/>
              </p:ext>
            </p:extLst>
          </p:nvPr>
        </p:nvGraphicFramePr>
        <p:xfrm>
          <a:off x="6019800" y="161961"/>
          <a:ext cx="2895600" cy="5901130"/>
        </p:xfrm>
        <a:graphic>
          <a:graphicData uri="http://schemas.openxmlformats.org/drawingml/2006/table">
            <a:tbl>
              <a:tblPr>
                <a:tableStyleId>{5C22544A-7EE6-4342-B048-85BDC9FD1C3A}</a:tableStyleId>
              </a:tblPr>
              <a:tblGrid>
                <a:gridCol w="2057809">
                  <a:extLst>
                    <a:ext uri="{9D8B030D-6E8A-4147-A177-3AD203B41FA5}">
                      <a16:colId xmlns:a16="http://schemas.microsoft.com/office/drawing/2014/main" val="1686377661"/>
                    </a:ext>
                  </a:extLst>
                </a:gridCol>
                <a:gridCol w="837791">
                  <a:extLst>
                    <a:ext uri="{9D8B030D-6E8A-4147-A177-3AD203B41FA5}">
                      <a16:colId xmlns:a16="http://schemas.microsoft.com/office/drawing/2014/main" val="3014587056"/>
                    </a:ext>
                  </a:extLst>
                </a:gridCol>
              </a:tblGrid>
              <a:tr h="190866">
                <a:tc>
                  <a:txBody>
                    <a:bodyPr/>
                    <a:lstStyle/>
                    <a:p>
                      <a:pPr algn="l" fontAlgn="b"/>
                      <a:r>
                        <a:rPr lang="en-US" sz="1200" u="none" strike="noStrike" dirty="0">
                          <a:effectLst/>
                        </a:rPr>
                        <a:t>WATER &amp; SEWAGE</a:t>
                      </a:r>
                      <a:endParaRPr lang="en-US" sz="1200" b="1"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extLst>
                  <a:ext uri="{0D108BD9-81ED-4DB2-BD59-A6C34878D82A}">
                    <a16:rowId xmlns:a16="http://schemas.microsoft.com/office/drawing/2014/main" val="1171449636"/>
                  </a:ext>
                </a:extLst>
              </a:tr>
              <a:tr h="167489">
                <a:tc>
                  <a:txBody>
                    <a:bodyPr/>
                    <a:lstStyle/>
                    <a:p>
                      <a:pPr algn="l" fontAlgn="b"/>
                      <a:r>
                        <a:rPr lang="en-US" sz="1050" u="none" strike="noStrike" dirty="0">
                          <a:effectLst/>
                        </a:rPr>
                        <a:t>S-1 Site Visits</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337</a:t>
                      </a:r>
                    </a:p>
                  </a:txBody>
                  <a:tcPr marL="3761" marR="3761" marT="3761" marB="0" anchor="b">
                    <a:solidFill>
                      <a:schemeClr val="tx2">
                        <a:lumMod val="60000"/>
                        <a:lumOff val="40000"/>
                      </a:schemeClr>
                    </a:solidFill>
                  </a:tcPr>
                </a:tc>
                <a:extLst>
                  <a:ext uri="{0D108BD9-81ED-4DB2-BD59-A6C34878D82A}">
                    <a16:rowId xmlns:a16="http://schemas.microsoft.com/office/drawing/2014/main" val="4123180793"/>
                  </a:ext>
                </a:extLst>
              </a:tr>
              <a:tr h="167489">
                <a:tc>
                  <a:txBody>
                    <a:bodyPr/>
                    <a:lstStyle/>
                    <a:p>
                      <a:pPr algn="l" fontAlgn="b"/>
                      <a:r>
                        <a:rPr lang="en-US" sz="1050" u="none" strike="noStrike">
                          <a:effectLst/>
                        </a:rPr>
                        <a:t>S-1E Sites Evaluated</a:t>
                      </a:r>
                      <a:endParaRPr lang="en-US" sz="1050" b="0" i="0" u="none" strike="noStrike">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177</a:t>
                      </a:r>
                    </a:p>
                  </a:txBody>
                  <a:tcPr marL="3761" marR="3761" marT="3761" marB="0" anchor="b">
                    <a:solidFill>
                      <a:schemeClr val="tx2">
                        <a:lumMod val="60000"/>
                        <a:lumOff val="40000"/>
                      </a:schemeClr>
                    </a:solidFill>
                  </a:tcPr>
                </a:tc>
                <a:extLst>
                  <a:ext uri="{0D108BD9-81ED-4DB2-BD59-A6C34878D82A}">
                    <a16:rowId xmlns:a16="http://schemas.microsoft.com/office/drawing/2014/main" val="1580065308"/>
                  </a:ext>
                </a:extLst>
              </a:tr>
              <a:tr h="167489">
                <a:tc>
                  <a:txBody>
                    <a:bodyPr/>
                    <a:lstStyle/>
                    <a:p>
                      <a:pPr algn="l" fontAlgn="b"/>
                      <a:r>
                        <a:rPr lang="en-US" sz="1050" u="none" strike="noStrike" dirty="0">
                          <a:effectLst/>
                        </a:rPr>
                        <a:t>S-4 IP Issued New/Revision w/Site</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58</a:t>
                      </a:r>
                    </a:p>
                  </a:txBody>
                  <a:tcPr marL="3761" marR="3761" marT="3761" marB="0" anchor="b">
                    <a:solidFill>
                      <a:schemeClr val="tx2">
                        <a:lumMod val="60000"/>
                        <a:lumOff val="40000"/>
                      </a:schemeClr>
                    </a:solidFill>
                  </a:tcPr>
                </a:tc>
                <a:extLst>
                  <a:ext uri="{0D108BD9-81ED-4DB2-BD59-A6C34878D82A}">
                    <a16:rowId xmlns:a16="http://schemas.microsoft.com/office/drawing/2014/main" val="4098978602"/>
                  </a:ext>
                </a:extLst>
              </a:tr>
              <a:tr h="167489">
                <a:tc>
                  <a:txBody>
                    <a:bodyPr/>
                    <a:lstStyle/>
                    <a:p>
                      <a:pPr algn="l" fontAlgn="b"/>
                      <a:r>
                        <a:rPr lang="en-US" sz="1050" u="none" strike="noStrike" dirty="0">
                          <a:effectLst/>
                        </a:rPr>
                        <a:t>S-7 Improvement Permits Denied</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15</a:t>
                      </a:r>
                    </a:p>
                  </a:txBody>
                  <a:tcPr marL="3761" marR="3761" marT="3761" marB="0" anchor="b">
                    <a:solidFill>
                      <a:schemeClr val="tx2">
                        <a:lumMod val="60000"/>
                        <a:lumOff val="40000"/>
                      </a:schemeClr>
                    </a:solidFill>
                  </a:tcPr>
                </a:tc>
                <a:extLst>
                  <a:ext uri="{0D108BD9-81ED-4DB2-BD59-A6C34878D82A}">
                    <a16:rowId xmlns:a16="http://schemas.microsoft.com/office/drawing/2014/main" val="1615021092"/>
                  </a:ext>
                </a:extLst>
              </a:tr>
              <a:tr h="199363">
                <a:tc>
                  <a:txBody>
                    <a:bodyPr/>
                    <a:lstStyle/>
                    <a:p>
                      <a:pPr algn="l" fontAlgn="b"/>
                      <a:r>
                        <a:rPr lang="en-US" sz="1050" u="none" strike="noStrike" dirty="0">
                          <a:effectLst/>
                        </a:rPr>
                        <a:t>S-8 Construction Auth. New/R/R</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59</a:t>
                      </a:r>
                    </a:p>
                  </a:txBody>
                  <a:tcPr marL="3761" marR="3761" marT="3761" marB="0" anchor="b">
                    <a:solidFill>
                      <a:schemeClr val="tx2">
                        <a:lumMod val="60000"/>
                        <a:lumOff val="40000"/>
                      </a:schemeClr>
                    </a:solidFill>
                  </a:tcPr>
                </a:tc>
                <a:extLst>
                  <a:ext uri="{0D108BD9-81ED-4DB2-BD59-A6C34878D82A}">
                    <a16:rowId xmlns:a16="http://schemas.microsoft.com/office/drawing/2014/main" val="1939500343"/>
                  </a:ext>
                </a:extLst>
              </a:tr>
              <a:tr h="167489">
                <a:tc>
                  <a:txBody>
                    <a:bodyPr/>
                    <a:lstStyle/>
                    <a:p>
                      <a:pPr algn="l" fontAlgn="b"/>
                      <a:r>
                        <a:rPr lang="en-US" sz="1050" u="none" strike="noStrike" dirty="0">
                          <a:effectLst/>
                        </a:rPr>
                        <a:t>S-10 Construction Auth. Repair</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26</a:t>
                      </a:r>
                    </a:p>
                  </a:txBody>
                  <a:tcPr marL="3761" marR="3761" marT="3761" marB="0" anchor="b">
                    <a:solidFill>
                      <a:schemeClr val="tx2">
                        <a:lumMod val="60000"/>
                        <a:lumOff val="40000"/>
                      </a:schemeClr>
                    </a:solidFill>
                  </a:tcPr>
                </a:tc>
                <a:extLst>
                  <a:ext uri="{0D108BD9-81ED-4DB2-BD59-A6C34878D82A}">
                    <a16:rowId xmlns:a16="http://schemas.microsoft.com/office/drawing/2014/main" val="3381507717"/>
                  </a:ext>
                </a:extLst>
              </a:tr>
              <a:tr h="167489">
                <a:tc>
                  <a:txBody>
                    <a:bodyPr/>
                    <a:lstStyle/>
                    <a:p>
                      <a:pPr algn="l" fontAlgn="b"/>
                      <a:r>
                        <a:rPr lang="en-US" sz="1050" u="none" strike="noStrike" dirty="0">
                          <a:effectLst/>
                        </a:rPr>
                        <a:t>S-11 Construction Auth. Denied</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3</a:t>
                      </a:r>
                    </a:p>
                  </a:txBody>
                  <a:tcPr marL="3761" marR="3761" marT="3761" marB="0" anchor="b">
                    <a:solidFill>
                      <a:schemeClr val="tx2">
                        <a:lumMod val="60000"/>
                        <a:lumOff val="40000"/>
                      </a:schemeClr>
                    </a:solidFill>
                  </a:tcPr>
                </a:tc>
                <a:extLst>
                  <a:ext uri="{0D108BD9-81ED-4DB2-BD59-A6C34878D82A}">
                    <a16:rowId xmlns:a16="http://schemas.microsoft.com/office/drawing/2014/main" val="3781814857"/>
                  </a:ext>
                </a:extLst>
              </a:tr>
              <a:tr h="199323">
                <a:tc>
                  <a:txBody>
                    <a:bodyPr/>
                    <a:lstStyle/>
                    <a:p>
                      <a:pPr algn="l" fontAlgn="b"/>
                      <a:r>
                        <a:rPr lang="en-US" sz="1050" u="none" strike="noStrike" dirty="0">
                          <a:effectLst/>
                        </a:rPr>
                        <a:t>S-13 Auth. Existing System Reuse</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16</a:t>
                      </a:r>
                    </a:p>
                  </a:txBody>
                  <a:tcPr marL="3761" marR="3761" marT="3761" marB="0" anchor="b">
                    <a:solidFill>
                      <a:schemeClr val="tx2">
                        <a:lumMod val="60000"/>
                        <a:lumOff val="40000"/>
                      </a:schemeClr>
                    </a:solidFill>
                  </a:tcPr>
                </a:tc>
                <a:extLst>
                  <a:ext uri="{0D108BD9-81ED-4DB2-BD59-A6C34878D82A}">
                    <a16:rowId xmlns:a16="http://schemas.microsoft.com/office/drawing/2014/main" val="3004093553"/>
                  </a:ext>
                </a:extLst>
              </a:tr>
              <a:tr h="245027">
                <a:tc>
                  <a:txBody>
                    <a:bodyPr/>
                    <a:lstStyle/>
                    <a:p>
                      <a:pPr algn="l" fontAlgn="b"/>
                      <a:r>
                        <a:rPr lang="en-US" sz="1050" u="none" strike="noStrike" dirty="0">
                          <a:effectLst/>
                        </a:rPr>
                        <a:t>S-15 NOV Issued</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12</a:t>
                      </a:r>
                    </a:p>
                  </a:txBody>
                  <a:tcPr marL="3761" marR="3761" marT="3761" marB="0" anchor="b">
                    <a:solidFill>
                      <a:schemeClr val="tx2">
                        <a:lumMod val="60000"/>
                        <a:lumOff val="40000"/>
                      </a:schemeClr>
                    </a:solidFill>
                  </a:tcPr>
                </a:tc>
                <a:extLst>
                  <a:ext uri="{0D108BD9-81ED-4DB2-BD59-A6C34878D82A}">
                    <a16:rowId xmlns:a16="http://schemas.microsoft.com/office/drawing/2014/main" val="3215521262"/>
                  </a:ext>
                </a:extLst>
              </a:tr>
              <a:tr h="167489">
                <a:tc>
                  <a:txBody>
                    <a:bodyPr/>
                    <a:lstStyle/>
                    <a:p>
                      <a:pPr algn="l" fontAlgn="b"/>
                      <a:r>
                        <a:rPr lang="en-US" sz="1050" u="none" strike="noStrike" dirty="0">
                          <a:effectLst/>
                        </a:rPr>
                        <a:t>S-16 Legal Remedies Issued</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2</a:t>
                      </a:r>
                    </a:p>
                  </a:txBody>
                  <a:tcPr marL="3761" marR="3761" marT="3761" marB="0" anchor="b">
                    <a:solidFill>
                      <a:schemeClr val="tx2">
                        <a:lumMod val="60000"/>
                        <a:lumOff val="40000"/>
                      </a:schemeClr>
                    </a:solidFill>
                  </a:tcPr>
                </a:tc>
                <a:extLst>
                  <a:ext uri="{0D108BD9-81ED-4DB2-BD59-A6C34878D82A}">
                    <a16:rowId xmlns:a16="http://schemas.microsoft.com/office/drawing/2014/main" val="2098445364"/>
                  </a:ext>
                </a:extLst>
              </a:tr>
              <a:tr h="225905">
                <a:tc>
                  <a:txBody>
                    <a:bodyPr/>
                    <a:lstStyle/>
                    <a:p>
                      <a:pPr algn="l" fontAlgn="b"/>
                      <a:r>
                        <a:rPr lang="en-US" sz="1050" u="none" strike="noStrike" dirty="0">
                          <a:effectLst/>
                        </a:rPr>
                        <a:t>S-17 Permits Revoked Notice</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10</a:t>
                      </a:r>
                    </a:p>
                  </a:txBody>
                  <a:tcPr marL="3761" marR="3761" marT="3761" marB="0" anchor="b">
                    <a:solidFill>
                      <a:schemeClr val="tx2">
                        <a:lumMod val="60000"/>
                        <a:lumOff val="40000"/>
                      </a:schemeClr>
                    </a:solidFill>
                  </a:tcPr>
                </a:tc>
                <a:extLst>
                  <a:ext uri="{0D108BD9-81ED-4DB2-BD59-A6C34878D82A}">
                    <a16:rowId xmlns:a16="http://schemas.microsoft.com/office/drawing/2014/main" val="1911809310"/>
                  </a:ext>
                </a:extLst>
              </a:tr>
              <a:tr h="206907">
                <a:tc>
                  <a:txBody>
                    <a:bodyPr/>
                    <a:lstStyle/>
                    <a:p>
                      <a:pPr algn="l" fontAlgn="b"/>
                      <a:r>
                        <a:rPr lang="en-US" sz="1050" u="none" strike="noStrike" dirty="0">
                          <a:effectLst/>
                        </a:rPr>
                        <a:t>S-19 OP Issued NEW</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35</a:t>
                      </a:r>
                    </a:p>
                  </a:txBody>
                  <a:tcPr marL="3761" marR="3761" marT="3761" marB="0" anchor="b">
                    <a:solidFill>
                      <a:schemeClr val="tx2">
                        <a:lumMod val="60000"/>
                        <a:lumOff val="40000"/>
                      </a:schemeClr>
                    </a:solidFill>
                  </a:tcPr>
                </a:tc>
                <a:extLst>
                  <a:ext uri="{0D108BD9-81ED-4DB2-BD59-A6C34878D82A}">
                    <a16:rowId xmlns:a16="http://schemas.microsoft.com/office/drawing/2014/main" val="2898397277"/>
                  </a:ext>
                </a:extLst>
              </a:tr>
              <a:tr h="187910">
                <a:tc>
                  <a:txBody>
                    <a:bodyPr/>
                    <a:lstStyle/>
                    <a:p>
                      <a:pPr algn="l" fontAlgn="b"/>
                      <a:r>
                        <a:rPr lang="en-US" sz="1050" u="none" strike="noStrike" dirty="0">
                          <a:effectLst/>
                        </a:rPr>
                        <a:t>S-19 OP Issued EXPANSION</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2</a:t>
                      </a:r>
                    </a:p>
                  </a:txBody>
                  <a:tcPr marL="3761" marR="3761" marT="3761" marB="0" anchor="b">
                    <a:solidFill>
                      <a:schemeClr val="tx2">
                        <a:lumMod val="60000"/>
                        <a:lumOff val="40000"/>
                      </a:schemeClr>
                    </a:solidFill>
                  </a:tcPr>
                </a:tc>
                <a:extLst>
                  <a:ext uri="{0D108BD9-81ED-4DB2-BD59-A6C34878D82A}">
                    <a16:rowId xmlns:a16="http://schemas.microsoft.com/office/drawing/2014/main" val="2092441957"/>
                  </a:ext>
                </a:extLst>
              </a:tr>
              <a:tr h="167489">
                <a:tc>
                  <a:txBody>
                    <a:bodyPr/>
                    <a:lstStyle/>
                    <a:p>
                      <a:pPr algn="l" fontAlgn="b"/>
                      <a:r>
                        <a:rPr lang="en-US" sz="1050" u="none" strike="noStrike" dirty="0">
                          <a:effectLst/>
                        </a:rPr>
                        <a:t>S-19 OP Issued REPAIR</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22</a:t>
                      </a:r>
                    </a:p>
                  </a:txBody>
                  <a:tcPr marL="3761" marR="3761" marT="3761" marB="0" anchor="b">
                    <a:solidFill>
                      <a:schemeClr val="tx2">
                        <a:lumMod val="60000"/>
                        <a:lumOff val="40000"/>
                      </a:schemeClr>
                    </a:solidFill>
                  </a:tcPr>
                </a:tc>
                <a:extLst>
                  <a:ext uri="{0D108BD9-81ED-4DB2-BD59-A6C34878D82A}">
                    <a16:rowId xmlns:a16="http://schemas.microsoft.com/office/drawing/2014/main" val="1202506761"/>
                  </a:ext>
                </a:extLst>
              </a:tr>
              <a:tr h="167489">
                <a:tc>
                  <a:txBody>
                    <a:bodyPr/>
                    <a:lstStyle/>
                    <a:p>
                      <a:pPr algn="l" fontAlgn="b"/>
                      <a:r>
                        <a:rPr lang="en-US" sz="1050" u="none" strike="noStrike" dirty="0">
                          <a:effectLst/>
                        </a:rPr>
                        <a:t>S-25 Sewage Complaints Invest.</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6</a:t>
                      </a:r>
                    </a:p>
                  </a:txBody>
                  <a:tcPr marL="3761" marR="3761" marT="3761" marB="0" anchor="b">
                    <a:solidFill>
                      <a:schemeClr val="tx2">
                        <a:lumMod val="60000"/>
                        <a:lumOff val="40000"/>
                      </a:schemeClr>
                    </a:solidFill>
                  </a:tcPr>
                </a:tc>
                <a:extLst>
                  <a:ext uri="{0D108BD9-81ED-4DB2-BD59-A6C34878D82A}">
                    <a16:rowId xmlns:a16="http://schemas.microsoft.com/office/drawing/2014/main" val="2002001446"/>
                  </a:ext>
                </a:extLst>
              </a:tr>
              <a:tr h="167489">
                <a:tc>
                  <a:txBody>
                    <a:bodyPr/>
                    <a:lstStyle/>
                    <a:p>
                      <a:pPr algn="l" fontAlgn="b"/>
                      <a:r>
                        <a:rPr lang="en-US" sz="1050" u="none" strike="noStrike" dirty="0">
                          <a:effectLst/>
                        </a:rPr>
                        <a:t>S-27 On-Site Consultative Contact</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692</a:t>
                      </a:r>
                    </a:p>
                  </a:txBody>
                  <a:tcPr marL="3761" marR="3761" marT="3761" marB="0" anchor="b">
                    <a:solidFill>
                      <a:schemeClr val="tx2">
                        <a:lumMod val="60000"/>
                        <a:lumOff val="40000"/>
                      </a:schemeClr>
                    </a:solidFill>
                  </a:tcPr>
                </a:tc>
                <a:extLst>
                  <a:ext uri="{0D108BD9-81ED-4DB2-BD59-A6C34878D82A}">
                    <a16:rowId xmlns:a16="http://schemas.microsoft.com/office/drawing/2014/main" val="3485983592"/>
                  </a:ext>
                </a:extLst>
              </a:tr>
              <a:tr h="203118">
                <a:tc>
                  <a:txBody>
                    <a:bodyPr/>
                    <a:lstStyle/>
                    <a:p>
                      <a:pPr algn="l" fontAlgn="b"/>
                      <a:r>
                        <a:rPr lang="en-US" sz="1050" u="none" strike="noStrike" dirty="0">
                          <a:effectLst/>
                        </a:rPr>
                        <a:t>S-40 Improvement Permit Issued</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4</a:t>
                      </a:r>
                    </a:p>
                  </a:txBody>
                  <a:tcPr marL="3761" marR="3761" marT="3761" marB="0" anchor="b">
                    <a:solidFill>
                      <a:schemeClr val="tx2">
                        <a:lumMod val="60000"/>
                        <a:lumOff val="40000"/>
                      </a:schemeClr>
                    </a:solidFill>
                  </a:tcPr>
                </a:tc>
                <a:extLst>
                  <a:ext uri="{0D108BD9-81ED-4DB2-BD59-A6C34878D82A}">
                    <a16:rowId xmlns:a16="http://schemas.microsoft.com/office/drawing/2014/main" val="47966191"/>
                  </a:ext>
                </a:extLst>
              </a:tr>
              <a:tr h="193983">
                <a:tc>
                  <a:txBody>
                    <a:bodyPr/>
                    <a:lstStyle/>
                    <a:p>
                      <a:pPr algn="l" fontAlgn="b"/>
                      <a:r>
                        <a:rPr lang="en-US" sz="1050" b="0" i="0" u="none" strike="noStrike" dirty="0">
                          <a:solidFill>
                            <a:srgbClr val="000000"/>
                          </a:solidFill>
                          <a:effectLst/>
                          <a:latin typeface="Calibri" panose="020F0502020204030204" pitchFamily="34" charset="0"/>
                        </a:rPr>
                        <a:t>S-41 Construction Auth. Issued</a:t>
                      </a: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3</a:t>
                      </a:r>
                    </a:p>
                  </a:txBody>
                  <a:tcPr marL="3761" marR="3761" marT="3761" marB="0" anchor="b">
                    <a:solidFill>
                      <a:schemeClr val="tx2">
                        <a:lumMod val="60000"/>
                        <a:lumOff val="40000"/>
                      </a:schemeClr>
                    </a:solidFill>
                  </a:tcPr>
                </a:tc>
                <a:extLst>
                  <a:ext uri="{0D108BD9-81ED-4DB2-BD59-A6C34878D82A}">
                    <a16:rowId xmlns:a16="http://schemas.microsoft.com/office/drawing/2014/main" val="2385574359"/>
                  </a:ext>
                </a:extLst>
              </a:tr>
              <a:tr h="167489">
                <a:tc>
                  <a:txBody>
                    <a:bodyPr/>
                    <a:lstStyle/>
                    <a:p>
                      <a:pPr algn="l" fontAlgn="b"/>
                      <a:r>
                        <a:rPr lang="en-US" sz="1050" u="none" strike="noStrike" dirty="0">
                          <a:effectLst/>
                        </a:rPr>
                        <a:t>W-1 Well Sites Evaluated</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11</a:t>
                      </a:r>
                    </a:p>
                  </a:txBody>
                  <a:tcPr marL="3761" marR="3761" marT="3761" marB="0" anchor="b">
                    <a:solidFill>
                      <a:schemeClr val="tx2">
                        <a:lumMod val="60000"/>
                        <a:lumOff val="40000"/>
                      </a:schemeClr>
                    </a:solidFill>
                  </a:tcPr>
                </a:tc>
                <a:extLst>
                  <a:ext uri="{0D108BD9-81ED-4DB2-BD59-A6C34878D82A}">
                    <a16:rowId xmlns:a16="http://schemas.microsoft.com/office/drawing/2014/main" val="4061068563"/>
                  </a:ext>
                </a:extLst>
              </a:tr>
              <a:tr h="222075">
                <a:tc>
                  <a:txBody>
                    <a:bodyPr/>
                    <a:lstStyle/>
                    <a:p>
                      <a:pPr algn="l" fontAlgn="b"/>
                      <a:r>
                        <a:rPr lang="en-US" sz="1050" u="none" strike="noStrike" dirty="0">
                          <a:effectLst/>
                        </a:rPr>
                        <a:t>W-2 Well Grout Inspections</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3</a:t>
                      </a:r>
                    </a:p>
                  </a:txBody>
                  <a:tcPr marL="3761" marR="3761" marT="3761" marB="0" anchor="b">
                    <a:solidFill>
                      <a:schemeClr val="tx2">
                        <a:lumMod val="60000"/>
                        <a:lumOff val="40000"/>
                      </a:schemeClr>
                    </a:solidFill>
                  </a:tcPr>
                </a:tc>
                <a:extLst>
                  <a:ext uri="{0D108BD9-81ED-4DB2-BD59-A6C34878D82A}">
                    <a16:rowId xmlns:a16="http://schemas.microsoft.com/office/drawing/2014/main" val="2906709113"/>
                  </a:ext>
                </a:extLst>
              </a:tr>
              <a:tr h="167489">
                <a:tc>
                  <a:txBody>
                    <a:bodyPr/>
                    <a:lstStyle/>
                    <a:p>
                      <a:pPr algn="l" fontAlgn="b"/>
                      <a:r>
                        <a:rPr lang="en-US" sz="1050" u="none" strike="noStrike" dirty="0">
                          <a:effectLst/>
                        </a:rPr>
                        <a:t>W-3 Well Site Consultative Visit</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23</a:t>
                      </a:r>
                    </a:p>
                  </a:txBody>
                  <a:tcPr marL="3761" marR="3761" marT="3761" marB="0" anchor="b">
                    <a:solidFill>
                      <a:schemeClr val="tx2">
                        <a:lumMod val="60000"/>
                        <a:lumOff val="40000"/>
                      </a:schemeClr>
                    </a:solidFill>
                  </a:tcPr>
                </a:tc>
                <a:extLst>
                  <a:ext uri="{0D108BD9-81ED-4DB2-BD59-A6C34878D82A}">
                    <a16:rowId xmlns:a16="http://schemas.microsoft.com/office/drawing/2014/main" val="1557960436"/>
                  </a:ext>
                </a:extLst>
              </a:tr>
              <a:tr h="216504">
                <a:tc>
                  <a:txBody>
                    <a:bodyPr/>
                    <a:lstStyle/>
                    <a:p>
                      <a:pPr algn="l" fontAlgn="b"/>
                      <a:r>
                        <a:rPr lang="en-US" sz="1050" u="none" strike="noStrike" dirty="0">
                          <a:effectLst/>
                        </a:rPr>
                        <a:t>W-4 Well Head Inspection</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2</a:t>
                      </a:r>
                    </a:p>
                  </a:txBody>
                  <a:tcPr marL="3761" marR="3761" marT="3761" marB="0" anchor="b">
                    <a:solidFill>
                      <a:schemeClr val="tx2">
                        <a:lumMod val="60000"/>
                        <a:lumOff val="40000"/>
                      </a:schemeClr>
                    </a:solidFill>
                  </a:tcPr>
                </a:tc>
                <a:extLst>
                  <a:ext uri="{0D108BD9-81ED-4DB2-BD59-A6C34878D82A}">
                    <a16:rowId xmlns:a16="http://schemas.microsoft.com/office/drawing/2014/main" val="3691419383"/>
                  </a:ext>
                </a:extLst>
              </a:tr>
              <a:tr h="216504">
                <a:tc>
                  <a:txBody>
                    <a:bodyPr/>
                    <a:lstStyle/>
                    <a:p>
                      <a:pPr algn="l" fontAlgn="b"/>
                      <a:r>
                        <a:rPr lang="en-US" sz="1050" b="0" i="0" u="none" strike="noStrike" dirty="0">
                          <a:solidFill>
                            <a:srgbClr val="000000"/>
                          </a:solidFill>
                          <a:effectLst/>
                          <a:latin typeface="Calibri" panose="020F0502020204030204" pitchFamily="34" charset="0"/>
                        </a:rPr>
                        <a:t>W-6 Well Const. Permit Issued</a:t>
                      </a: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12</a:t>
                      </a:r>
                    </a:p>
                  </a:txBody>
                  <a:tcPr marL="3761" marR="3761" marT="3761" marB="0" anchor="b">
                    <a:solidFill>
                      <a:schemeClr val="tx2">
                        <a:lumMod val="60000"/>
                        <a:lumOff val="40000"/>
                      </a:schemeClr>
                    </a:solidFill>
                  </a:tcPr>
                </a:tc>
                <a:extLst>
                  <a:ext uri="{0D108BD9-81ED-4DB2-BD59-A6C34878D82A}">
                    <a16:rowId xmlns:a16="http://schemas.microsoft.com/office/drawing/2014/main" val="3868559079"/>
                  </a:ext>
                </a:extLst>
              </a:tr>
              <a:tr h="227847">
                <a:tc>
                  <a:txBody>
                    <a:bodyPr/>
                    <a:lstStyle/>
                    <a:p>
                      <a:pPr algn="l" fontAlgn="b"/>
                      <a:r>
                        <a:rPr lang="en-US" sz="1050" u="none" strike="noStrike" dirty="0">
                          <a:effectLst/>
                        </a:rPr>
                        <a:t>W-8 Well Abandonment Permit </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5</a:t>
                      </a:r>
                    </a:p>
                  </a:txBody>
                  <a:tcPr marL="3761" marR="3761" marT="3761" marB="0" anchor="b">
                    <a:solidFill>
                      <a:schemeClr val="tx2">
                        <a:lumMod val="60000"/>
                        <a:lumOff val="40000"/>
                      </a:schemeClr>
                    </a:solidFill>
                  </a:tcPr>
                </a:tc>
                <a:extLst>
                  <a:ext uri="{0D108BD9-81ED-4DB2-BD59-A6C34878D82A}">
                    <a16:rowId xmlns:a16="http://schemas.microsoft.com/office/drawing/2014/main" val="4077981303"/>
                  </a:ext>
                </a:extLst>
              </a:tr>
              <a:tr h="167489">
                <a:tc>
                  <a:txBody>
                    <a:bodyPr/>
                    <a:lstStyle/>
                    <a:p>
                      <a:pPr algn="l" fontAlgn="b"/>
                      <a:r>
                        <a:rPr lang="en-US" sz="1050" b="0" i="0" u="none" strike="noStrike" dirty="0">
                          <a:solidFill>
                            <a:srgbClr val="000000"/>
                          </a:solidFill>
                          <a:effectLst/>
                          <a:latin typeface="Calibri" panose="020F0502020204030204" pitchFamily="34" charset="0"/>
                        </a:rPr>
                        <a:t>W-10 Well Cert. of Comp. Issued</a:t>
                      </a: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1</a:t>
                      </a:r>
                    </a:p>
                  </a:txBody>
                  <a:tcPr marL="3761" marR="3761" marT="3761" marB="0" anchor="b">
                    <a:solidFill>
                      <a:schemeClr val="tx2">
                        <a:lumMod val="60000"/>
                        <a:lumOff val="40000"/>
                      </a:schemeClr>
                    </a:solidFill>
                  </a:tcPr>
                </a:tc>
                <a:extLst>
                  <a:ext uri="{0D108BD9-81ED-4DB2-BD59-A6C34878D82A}">
                    <a16:rowId xmlns:a16="http://schemas.microsoft.com/office/drawing/2014/main" val="2806455052"/>
                  </a:ext>
                </a:extLst>
              </a:tr>
              <a:tr h="167489">
                <a:tc>
                  <a:txBody>
                    <a:bodyPr/>
                    <a:lstStyle/>
                    <a:p>
                      <a:pPr algn="l" fontAlgn="b"/>
                      <a:r>
                        <a:rPr lang="en-US" sz="1050" u="none" strike="noStrike" dirty="0">
                          <a:effectLst/>
                        </a:rPr>
                        <a:t>W-13 New Well Kit</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5</a:t>
                      </a:r>
                    </a:p>
                  </a:txBody>
                  <a:tcPr marL="3761" marR="3761" marT="3761" marB="0" anchor="b">
                    <a:solidFill>
                      <a:schemeClr val="tx2">
                        <a:lumMod val="60000"/>
                        <a:lumOff val="40000"/>
                      </a:schemeClr>
                    </a:solidFill>
                  </a:tcPr>
                </a:tc>
                <a:extLst>
                  <a:ext uri="{0D108BD9-81ED-4DB2-BD59-A6C34878D82A}">
                    <a16:rowId xmlns:a16="http://schemas.microsoft.com/office/drawing/2014/main" val="2324150927"/>
                  </a:ext>
                </a:extLst>
              </a:tr>
              <a:tr h="167489">
                <a:tc>
                  <a:txBody>
                    <a:bodyPr/>
                    <a:lstStyle/>
                    <a:p>
                      <a:pPr algn="l" fontAlgn="b"/>
                      <a:r>
                        <a:rPr lang="en-US" sz="1050" u="none" strike="noStrike" dirty="0">
                          <a:effectLst/>
                        </a:rPr>
                        <a:t>W-14 Other Samples Collected</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26</a:t>
                      </a:r>
                    </a:p>
                  </a:txBody>
                  <a:tcPr marL="3761" marR="3761" marT="3761" marB="0" anchor="b">
                    <a:solidFill>
                      <a:schemeClr val="tx2">
                        <a:lumMod val="60000"/>
                        <a:lumOff val="40000"/>
                      </a:schemeClr>
                    </a:solidFill>
                  </a:tcPr>
                </a:tc>
                <a:extLst>
                  <a:ext uri="{0D108BD9-81ED-4DB2-BD59-A6C34878D82A}">
                    <a16:rowId xmlns:a16="http://schemas.microsoft.com/office/drawing/2014/main" val="229505553"/>
                  </a:ext>
                </a:extLst>
              </a:tr>
              <a:tr h="281079">
                <a:tc>
                  <a:txBody>
                    <a:bodyPr/>
                    <a:lstStyle/>
                    <a:p>
                      <a:pPr algn="l" fontAlgn="b"/>
                      <a:r>
                        <a:rPr lang="en-US" sz="1050" u="none" strike="noStrike" dirty="0">
                          <a:effectLst/>
                        </a:rPr>
                        <a:t>W-16 Well Consultative Contacts</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76</a:t>
                      </a:r>
                    </a:p>
                  </a:txBody>
                  <a:tcPr marL="3761" marR="3761" marT="3761" marB="0" anchor="b">
                    <a:solidFill>
                      <a:schemeClr val="tx2">
                        <a:lumMod val="60000"/>
                        <a:lumOff val="40000"/>
                      </a:schemeClr>
                    </a:solidFill>
                  </a:tcPr>
                </a:tc>
                <a:extLst>
                  <a:ext uri="{0D108BD9-81ED-4DB2-BD59-A6C34878D82A}">
                    <a16:rowId xmlns:a16="http://schemas.microsoft.com/office/drawing/2014/main" val="2827541603"/>
                  </a:ext>
                </a:extLst>
              </a:tr>
              <a:tr h="186192">
                <a:tc>
                  <a:txBody>
                    <a:bodyPr/>
                    <a:lstStyle/>
                    <a:p>
                      <a:pPr algn="l" fontAlgn="b"/>
                      <a:r>
                        <a:rPr lang="en-US" sz="1050" u="none" strike="noStrike" dirty="0">
                          <a:effectLst/>
                        </a:rPr>
                        <a:t>W-22 Variance Requests</a:t>
                      </a:r>
                      <a:endParaRPr lang="en-US" sz="1050" b="0" i="0" u="none" strike="noStrike" dirty="0">
                        <a:solidFill>
                          <a:srgbClr val="000000"/>
                        </a:solidFill>
                        <a:effectLst/>
                        <a:latin typeface="Calibri" panose="020F0502020204030204" pitchFamily="34" charset="0"/>
                      </a:endParaRP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1</a:t>
                      </a:r>
                    </a:p>
                  </a:txBody>
                  <a:tcPr marL="3761" marR="3761" marT="3761" marB="0" anchor="b">
                    <a:solidFill>
                      <a:schemeClr val="tx2">
                        <a:lumMod val="60000"/>
                        <a:lumOff val="40000"/>
                      </a:schemeClr>
                    </a:solidFill>
                  </a:tcPr>
                </a:tc>
                <a:extLst>
                  <a:ext uri="{0D108BD9-81ED-4DB2-BD59-A6C34878D82A}">
                    <a16:rowId xmlns:a16="http://schemas.microsoft.com/office/drawing/2014/main" val="1172295621"/>
                  </a:ext>
                </a:extLst>
              </a:tr>
              <a:tr h="186192">
                <a:tc>
                  <a:txBody>
                    <a:bodyPr/>
                    <a:lstStyle/>
                    <a:p>
                      <a:pPr algn="l" fontAlgn="b"/>
                      <a:r>
                        <a:rPr lang="en-US" sz="1050" b="0" i="0" u="none" strike="noStrike" dirty="0">
                          <a:solidFill>
                            <a:srgbClr val="000000"/>
                          </a:solidFill>
                          <a:effectLst/>
                          <a:latin typeface="Calibri" panose="020F0502020204030204" pitchFamily="34" charset="0"/>
                        </a:rPr>
                        <a:t>W-23 Health Risk Evaluation</a:t>
                      </a:r>
                    </a:p>
                  </a:txBody>
                  <a:tcPr marL="3761" marR="3761" marT="3761" marB="0" anchor="b">
                    <a:solidFill>
                      <a:schemeClr val="tx2">
                        <a:lumMod val="60000"/>
                        <a:lumOff val="40000"/>
                      </a:schemeClr>
                    </a:solidFill>
                  </a:tcPr>
                </a:tc>
                <a:tc>
                  <a:txBody>
                    <a:bodyPr/>
                    <a:lstStyle/>
                    <a:p>
                      <a:pPr algn="r" fontAlgn="b"/>
                      <a:r>
                        <a:rPr lang="en-US" sz="1050" b="0" i="0" u="none" strike="noStrike" dirty="0">
                          <a:solidFill>
                            <a:srgbClr val="000000"/>
                          </a:solidFill>
                          <a:effectLst/>
                          <a:latin typeface="Calibri" panose="020F0502020204030204" pitchFamily="34" charset="0"/>
                        </a:rPr>
                        <a:t>20</a:t>
                      </a:r>
                    </a:p>
                  </a:txBody>
                  <a:tcPr marL="3761" marR="3761" marT="3761" marB="0" anchor="b">
                    <a:solidFill>
                      <a:schemeClr val="tx2">
                        <a:lumMod val="60000"/>
                        <a:lumOff val="40000"/>
                      </a:schemeClr>
                    </a:solidFill>
                  </a:tcPr>
                </a:tc>
                <a:extLst>
                  <a:ext uri="{0D108BD9-81ED-4DB2-BD59-A6C34878D82A}">
                    <a16:rowId xmlns:a16="http://schemas.microsoft.com/office/drawing/2014/main" val="2671404067"/>
                  </a:ext>
                </a:extLst>
              </a:tr>
            </a:tbl>
          </a:graphicData>
        </a:graphic>
      </p:graphicFrame>
      <p:graphicFrame>
        <p:nvGraphicFramePr>
          <p:cNvPr id="21" name="Table 20">
            <a:extLst>
              <a:ext uri="{FF2B5EF4-FFF2-40B4-BE49-F238E27FC236}">
                <a16:creationId xmlns:a16="http://schemas.microsoft.com/office/drawing/2014/main" id="{93EF95A4-D06F-4E5D-973C-B3BB91A0DD1E}"/>
              </a:ext>
            </a:extLst>
          </p:cNvPr>
          <p:cNvGraphicFramePr>
            <a:graphicFrameLocks noGrp="1"/>
          </p:cNvGraphicFramePr>
          <p:nvPr>
            <p:extLst>
              <p:ext uri="{D42A27DB-BD31-4B8C-83A1-F6EECF244321}">
                <p14:modId xmlns:p14="http://schemas.microsoft.com/office/powerpoint/2010/main" val="1747901805"/>
              </p:ext>
            </p:extLst>
          </p:nvPr>
        </p:nvGraphicFramePr>
        <p:xfrm>
          <a:off x="2209800" y="357733"/>
          <a:ext cx="3164555" cy="4921966"/>
        </p:xfrm>
        <a:graphic>
          <a:graphicData uri="http://schemas.openxmlformats.org/drawingml/2006/table">
            <a:tbl>
              <a:tblPr>
                <a:tableStyleId>{5C22544A-7EE6-4342-B048-85BDC9FD1C3A}</a:tableStyleId>
              </a:tblPr>
              <a:tblGrid>
                <a:gridCol w="2922518">
                  <a:extLst>
                    <a:ext uri="{9D8B030D-6E8A-4147-A177-3AD203B41FA5}">
                      <a16:colId xmlns:a16="http://schemas.microsoft.com/office/drawing/2014/main" val="2382157768"/>
                    </a:ext>
                  </a:extLst>
                </a:gridCol>
                <a:gridCol w="242037">
                  <a:extLst>
                    <a:ext uri="{9D8B030D-6E8A-4147-A177-3AD203B41FA5}">
                      <a16:colId xmlns:a16="http://schemas.microsoft.com/office/drawing/2014/main" val="2753479413"/>
                    </a:ext>
                  </a:extLst>
                </a:gridCol>
              </a:tblGrid>
              <a:tr h="194824">
                <a:tc>
                  <a:txBody>
                    <a:bodyPr/>
                    <a:lstStyle/>
                    <a:p>
                      <a:pPr algn="l" fontAlgn="b"/>
                      <a:r>
                        <a:rPr lang="en-US" sz="1200" u="none" strike="noStrike" dirty="0">
                          <a:effectLst/>
                        </a:rPr>
                        <a:t>FOOD AND LODGING</a:t>
                      </a:r>
                      <a:endParaRPr lang="en-US" sz="1200" b="1"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extLst>
                  <a:ext uri="{0D108BD9-81ED-4DB2-BD59-A6C34878D82A}">
                    <a16:rowId xmlns:a16="http://schemas.microsoft.com/office/drawing/2014/main" val="817436017"/>
                  </a:ext>
                </a:extLst>
              </a:tr>
              <a:tr h="162350">
                <a:tc>
                  <a:txBody>
                    <a:bodyPr/>
                    <a:lstStyle/>
                    <a:p>
                      <a:pPr algn="l" fontAlgn="b"/>
                      <a:r>
                        <a:rPr lang="en-US" sz="1050" b="1" i="1" u="none" strike="noStrike" dirty="0">
                          <a:solidFill>
                            <a:srgbClr val="FF0000"/>
                          </a:solidFill>
                          <a:effectLst/>
                        </a:rPr>
                        <a:t>FH-1 Inspections</a:t>
                      </a:r>
                      <a:endParaRPr lang="en-US" sz="1050" b="1" i="1" u="none" strike="noStrike" dirty="0">
                        <a:solidFill>
                          <a:srgbClr val="FF0000"/>
                        </a:solidFill>
                        <a:effectLst/>
                        <a:latin typeface="Calibri" panose="020F0502020204030204" pitchFamily="34" charset="0"/>
                      </a:endParaRPr>
                    </a:p>
                  </a:txBody>
                  <a:tcPr marL="3476" marR="3476" marT="3476" marB="0" anchor="b">
                    <a:solidFill>
                      <a:schemeClr val="accent3">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extLst>
                  <a:ext uri="{0D108BD9-81ED-4DB2-BD59-A6C34878D82A}">
                    <a16:rowId xmlns:a16="http://schemas.microsoft.com/office/drawing/2014/main" val="2706865956"/>
                  </a:ext>
                </a:extLst>
              </a:tr>
              <a:tr h="162960">
                <a:tc>
                  <a:txBody>
                    <a:bodyPr/>
                    <a:lstStyle/>
                    <a:p>
                      <a:pPr algn="l" fontAlgn="b"/>
                      <a:r>
                        <a:rPr lang="en-US" sz="1000" u="none" strike="noStrike" dirty="0">
                          <a:effectLst/>
                        </a:rPr>
                        <a:t>FH-1 FOOD STAND</a:t>
                      </a:r>
                      <a:endParaRPr lang="en-US" sz="1000" b="0"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9</a:t>
                      </a:r>
                    </a:p>
                  </a:txBody>
                  <a:tcPr marL="3476" marR="3476" marT="3476" marB="0" anchor="b">
                    <a:solidFill>
                      <a:schemeClr val="accent3">
                        <a:lumMod val="40000"/>
                        <a:lumOff val="60000"/>
                      </a:schemeClr>
                    </a:solidFill>
                  </a:tcPr>
                </a:tc>
                <a:extLst>
                  <a:ext uri="{0D108BD9-81ED-4DB2-BD59-A6C34878D82A}">
                    <a16:rowId xmlns:a16="http://schemas.microsoft.com/office/drawing/2014/main" val="3886761959"/>
                  </a:ext>
                </a:extLst>
              </a:tr>
              <a:tr h="65640">
                <a:tc>
                  <a:txBody>
                    <a:bodyPr/>
                    <a:lstStyle/>
                    <a:p>
                      <a:pPr algn="l" fontAlgn="b"/>
                      <a:r>
                        <a:rPr lang="en-US" sz="1050" b="0" i="0" u="none" strike="noStrike" dirty="0">
                          <a:solidFill>
                            <a:schemeClr val="bg1"/>
                          </a:solidFill>
                          <a:effectLst/>
                          <a:latin typeface="Calibri" panose="020F0502020204030204" pitchFamily="34" charset="0"/>
                        </a:rPr>
                        <a:t>FH-1 MEAT MARKET</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12</a:t>
                      </a:r>
                    </a:p>
                  </a:txBody>
                  <a:tcPr marL="3476" marR="3476" marT="3476" marB="0" anchor="b">
                    <a:solidFill>
                      <a:schemeClr val="accent3">
                        <a:lumMod val="40000"/>
                        <a:lumOff val="60000"/>
                      </a:schemeClr>
                    </a:solidFill>
                  </a:tcPr>
                </a:tc>
                <a:extLst>
                  <a:ext uri="{0D108BD9-81ED-4DB2-BD59-A6C34878D82A}">
                    <a16:rowId xmlns:a16="http://schemas.microsoft.com/office/drawing/2014/main" val="1883149674"/>
                  </a:ext>
                </a:extLst>
              </a:tr>
              <a:tr h="65640">
                <a:tc>
                  <a:txBody>
                    <a:bodyPr/>
                    <a:lstStyle/>
                    <a:p>
                      <a:pPr algn="l" fontAlgn="b"/>
                      <a:r>
                        <a:rPr lang="en-US" sz="1050" b="0" i="0" u="none" strike="noStrike" dirty="0">
                          <a:solidFill>
                            <a:schemeClr val="bg1"/>
                          </a:solidFill>
                          <a:effectLst/>
                          <a:latin typeface="Calibri" panose="020F0502020204030204" pitchFamily="34" charset="0"/>
                        </a:rPr>
                        <a:t>FH-1 MOBILE FOOD UNIT</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13</a:t>
                      </a:r>
                    </a:p>
                  </a:txBody>
                  <a:tcPr marL="3476" marR="3476" marT="3476" marB="0" anchor="b">
                    <a:solidFill>
                      <a:schemeClr val="accent3">
                        <a:lumMod val="40000"/>
                        <a:lumOff val="60000"/>
                      </a:schemeClr>
                    </a:solidFill>
                  </a:tcPr>
                </a:tc>
                <a:extLst>
                  <a:ext uri="{0D108BD9-81ED-4DB2-BD59-A6C34878D82A}">
                    <a16:rowId xmlns:a16="http://schemas.microsoft.com/office/drawing/2014/main" val="133061703"/>
                  </a:ext>
                </a:extLst>
              </a:tr>
              <a:tr h="65640">
                <a:tc>
                  <a:txBody>
                    <a:bodyPr/>
                    <a:lstStyle/>
                    <a:p>
                      <a:pPr algn="l" fontAlgn="b"/>
                      <a:r>
                        <a:rPr lang="en-US" sz="1050" b="0" i="0" u="none" strike="noStrike" dirty="0">
                          <a:solidFill>
                            <a:schemeClr val="bg1"/>
                          </a:solidFill>
                          <a:effectLst/>
                          <a:latin typeface="Calibri" panose="020F0502020204030204" pitchFamily="34" charset="0"/>
                        </a:rPr>
                        <a:t>FH-1 PUSHCART</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62</a:t>
                      </a:r>
                    </a:p>
                  </a:txBody>
                  <a:tcPr marL="3476" marR="3476" marT="3476" marB="0" anchor="b">
                    <a:solidFill>
                      <a:schemeClr val="accent3">
                        <a:lumMod val="40000"/>
                        <a:lumOff val="60000"/>
                      </a:schemeClr>
                    </a:solidFill>
                  </a:tcPr>
                </a:tc>
                <a:extLst>
                  <a:ext uri="{0D108BD9-81ED-4DB2-BD59-A6C34878D82A}">
                    <a16:rowId xmlns:a16="http://schemas.microsoft.com/office/drawing/2014/main" val="2735111630"/>
                  </a:ext>
                </a:extLst>
              </a:tr>
              <a:tr h="65640">
                <a:tc>
                  <a:txBody>
                    <a:bodyPr/>
                    <a:lstStyle/>
                    <a:p>
                      <a:pPr algn="l" fontAlgn="b"/>
                      <a:r>
                        <a:rPr lang="en-US" sz="1050" b="0" i="0" u="none" strike="noStrike" dirty="0">
                          <a:solidFill>
                            <a:schemeClr val="bg1"/>
                          </a:solidFill>
                          <a:effectLst/>
                          <a:latin typeface="Calibri" panose="020F0502020204030204" pitchFamily="34" charset="0"/>
                        </a:rPr>
                        <a:t>FH-1 RESTAURANT</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3476" marR="3476" marT="3476" marB="0" anchor="b">
                    <a:solidFill>
                      <a:schemeClr val="accent3">
                        <a:lumMod val="40000"/>
                        <a:lumOff val="60000"/>
                      </a:schemeClr>
                    </a:solidFill>
                  </a:tcPr>
                </a:tc>
                <a:extLst>
                  <a:ext uri="{0D108BD9-81ED-4DB2-BD59-A6C34878D82A}">
                    <a16:rowId xmlns:a16="http://schemas.microsoft.com/office/drawing/2014/main" val="4020131322"/>
                  </a:ext>
                </a:extLst>
              </a:tr>
              <a:tr h="65640">
                <a:tc>
                  <a:txBody>
                    <a:bodyPr/>
                    <a:lstStyle/>
                    <a:p>
                      <a:pPr algn="l" fontAlgn="b"/>
                      <a:r>
                        <a:rPr lang="en-US" sz="1050" b="0" i="0" u="none" strike="noStrike" dirty="0">
                          <a:solidFill>
                            <a:schemeClr val="bg1"/>
                          </a:solidFill>
                          <a:effectLst/>
                          <a:latin typeface="Calibri" panose="020F0502020204030204" pitchFamily="34" charset="0"/>
                        </a:rPr>
                        <a:t>FH-1 SCHOOL/FACILITY</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28</a:t>
                      </a:r>
                    </a:p>
                  </a:txBody>
                  <a:tcPr marL="3476" marR="3476" marT="3476" marB="0" anchor="b">
                    <a:solidFill>
                      <a:schemeClr val="accent3">
                        <a:lumMod val="40000"/>
                        <a:lumOff val="60000"/>
                      </a:schemeClr>
                    </a:solidFill>
                  </a:tcPr>
                </a:tc>
                <a:extLst>
                  <a:ext uri="{0D108BD9-81ED-4DB2-BD59-A6C34878D82A}">
                    <a16:rowId xmlns:a16="http://schemas.microsoft.com/office/drawing/2014/main" val="529968794"/>
                  </a:ext>
                </a:extLst>
              </a:tr>
              <a:tr h="65640">
                <a:tc>
                  <a:txBody>
                    <a:bodyPr/>
                    <a:lstStyle/>
                    <a:p>
                      <a:pPr algn="l" fontAlgn="b"/>
                      <a:r>
                        <a:rPr lang="en-US" sz="1050" b="0" i="0" u="none" strike="noStrike" dirty="0">
                          <a:solidFill>
                            <a:schemeClr val="bg1"/>
                          </a:solidFill>
                          <a:effectLst/>
                          <a:latin typeface="Calibri" panose="020F0502020204030204" pitchFamily="34" charset="0"/>
                        </a:rPr>
                        <a:t>FH-1 SCHOOL LUNCHROOM</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12</a:t>
                      </a:r>
                    </a:p>
                  </a:txBody>
                  <a:tcPr marL="3476" marR="3476" marT="3476" marB="0" anchor="b">
                    <a:solidFill>
                      <a:schemeClr val="accent3">
                        <a:lumMod val="40000"/>
                        <a:lumOff val="60000"/>
                      </a:schemeClr>
                    </a:solidFill>
                  </a:tcPr>
                </a:tc>
                <a:extLst>
                  <a:ext uri="{0D108BD9-81ED-4DB2-BD59-A6C34878D82A}">
                    <a16:rowId xmlns:a16="http://schemas.microsoft.com/office/drawing/2014/main" val="3464489025"/>
                  </a:ext>
                </a:extLst>
              </a:tr>
              <a:tr h="65640">
                <a:tc>
                  <a:txBody>
                    <a:bodyPr/>
                    <a:lstStyle/>
                    <a:p>
                      <a:pPr algn="l" fontAlgn="b"/>
                      <a:r>
                        <a:rPr lang="en-US" sz="1050" b="0" i="0" u="none" strike="noStrike" dirty="0">
                          <a:solidFill>
                            <a:schemeClr val="bg1"/>
                          </a:solidFill>
                          <a:effectLst/>
                          <a:latin typeface="Calibri" panose="020F0502020204030204" pitchFamily="34" charset="0"/>
                        </a:rPr>
                        <a:t>FH-1 DAYCARE</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3476" marR="3476" marT="3476" marB="0" anchor="b">
                    <a:solidFill>
                      <a:schemeClr val="accent3">
                        <a:lumMod val="40000"/>
                        <a:lumOff val="60000"/>
                      </a:schemeClr>
                    </a:solidFill>
                  </a:tcPr>
                </a:tc>
                <a:extLst>
                  <a:ext uri="{0D108BD9-81ED-4DB2-BD59-A6C34878D82A}">
                    <a16:rowId xmlns:a16="http://schemas.microsoft.com/office/drawing/2014/main" val="1632485444"/>
                  </a:ext>
                </a:extLst>
              </a:tr>
              <a:tr h="65640">
                <a:tc>
                  <a:txBody>
                    <a:bodyPr/>
                    <a:lstStyle/>
                    <a:p>
                      <a:pPr algn="l" fontAlgn="b"/>
                      <a:r>
                        <a:rPr lang="en-US" sz="1050" b="0" i="0" u="none" strike="noStrike" dirty="0">
                          <a:solidFill>
                            <a:schemeClr val="bg1"/>
                          </a:solidFill>
                          <a:effectLst/>
                          <a:latin typeface="Calibri" panose="020F0502020204030204" pitchFamily="34" charset="0"/>
                        </a:rPr>
                        <a:t>FH-1 LOCAL CONFINEMENT</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3476" marR="3476" marT="3476" marB="0" anchor="b">
                    <a:solidFill>
                      <a:schemeClr val="accent3">
                        <a:lumMod val="40000"/>
                        <a:lumOff val="60000"/>
                      </a:schemeClr>
                    </a:solidFill>
                  </a:tcPr>
                </a:tc>
                <a:extLst>
                  <a:ext uri="{0D108BD9-81ED-4DB2-BD59-A6C34878D82A}">
                    <a16:rowId xmlns:a16="http://schemas.microsoft.com/office/drawing/2014/main" val="2929693016"/>
                  </a:ext>
                </a:extLst>
              </a:tr>
              <a:tr h="0">
                <a:tc>
                  <a:txBody>
                    <a:bodyPr/>
                    <a:lstStyle/>
                    <a:p>
                      <a:pPr algn="l" fontAlgn="b"/>
                      <a:r>
                        <a:rPr lang="en-US" sz="1050" b="0" i="0" u="none" strike="noStrike" dirty="0">
                          <a:solidFill>
                            <a:schemeClr val="bg1"/>
                          </a:solidFill>
                          <a:effectLst/>
                          <a:latin typeface="Calibri" panose="020F0502020204030204" pitchFamily="34" charset="0"/>
                        </a:rPr>
                        <a:t>FH-1 LODGING</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8</a:t>
                      </a:r>
                    </a:p>
                  </a:txBody>
                  <a:tcPr marL="3476" marR="3476" marT="3476" marB="0" anchor="b">
                    <a:solidFill>
                      <a:schemeClr val="accent3">
                        <a:lumMod val="40000"/>
                        <a:lumOff val="60000"/>
                      </a:schemeClr>
                    </a:solidFill>
                  </a:tcPr>
                </a:tc>
                <a:extLst>
                  <a:ext uri="{0D108BD9-81ED-4DB2-BD59-A6C34878D82A}">
                    <a16:rowId xmlns:a16="http://schemas.microsoft.com/office/drawing/2014/main" val="3646002957"/>
                  </a:ext>
                </a:extLst>
              </a:tr>
              <a:tr h="142467">
                <a:tc>
                  <a:txBody>
                    <a:bodyPr/>
                    <a:lstStyle/>
                    <a:p>
                      <a:pPr algn="l" fontAlgn="b"/>
                      <a:r>
                        <a:rPr lang="en-US" sz="1050" b="0" i="0" u="none" strike="noStrike" dirty="0">
                          <a:solidFill>
                            <a:schemeClr val="bg1"/>
                          </a:solidFill>
                          <a:effectLst/>
                          <a:latin typeface="Calibri" panose="020F0502020204030204" pitchFamily="34" charset="0"/>
                        </a:rPr>
                        <a:t>FH-1 NURSING HOME</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7</a:t>
                      </a:r>
                    </a:p>
                  </a:txBody>
                  <a:tcPr marL="3476" marR="3476" marT="3476" marB="0" anchor="b">
                    <a:solidFill>
                      <a:schemeClr val="accent3">
                        <a:lumMod val="40000"/>
                        <a:lumOff val="60000"/>
                      </a:schemeClr>
                    </a:solidFill>
                  </a:tcPr>
                </a:tc>
                <a:extLst>
                  <a:ext uri="{0D108BD9-81ED-4DB2-BD59-A6C34878D82A}">
                    <a16:rowId xmlns:a16="http://schemas.microsoft.com/office/drawing/2014/main" val="3693031472"/>
                  </a:ext>
                </a:extLst>
              </a:tr>
              <a:tr h="65640">
                <a:tc>
                  <a:txBody>
                    <a:bodyPr/>
                    <a:lstStyle/>
                    <a:p>
                      <a:pPr algn="l" fontAlgn="b"/>
                      <a:r>
                        <a:rPr lang="en-US" sz="1050" b="1" i="0" u="none" strike="noStrike" dirty="0">
                          <a:solidFill>
                            <a:schemeClr val="bg1"/>
                          </a:solidFill>
                          <a:effectLst/>
                          <a:latin typeface="Calibri" panose="020F0502020204030204" pitchFamily="34" charset="0"/>
                        </a:rPr>
                        <a:t>FH-1 NURSING HOME/DIETARY</a:t>
                      </a:r>
                    </a:p>
                  </a:txBody>
                  <a:tcPr marL="3476" marR="3476" marT="3476" marB="0" anchor="b">
                    <a:solidFill>
                      <a:schemeClr val="accent3">
                        <a:lumMod val="40000"/>
                        <a:lumOff val="60000"/>
                      </a:schemeClr>
                    </a:solidFill>
                  </a:tcPr>
                </a:tc>
                <a:tc>
                  <a:txBody>
                    <a:bodyPr/>
                    <a:lstStyle/>
                    <a:p>
                      <a:pPr algn="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extLst>
                  <a:ext uri="{0D108BD9-81ED-4DB2-BD59-A6C34878D82A}">
                    <a16:rowId xmlns:a16="http://schemas.microsoft.com/office/drawing/2014/main" val="2836921663"/>
                  </a:ext>
                </a:extLst>
              </a:tr>
              <a:tr h="65640">
                <a:tc>
                  <a:txBody>
                    <a:bodyPr/>
                    <a:lstStyle/>
                    <a:p>
                      <a:pPr algn="l" fontAlgn="b"/>
                      <a:r>
                        <a:rPr lang="en-US" sz="1000" b="0" i="0" u="none" strike="noStrike" dirty="0">
                          <a:solidFill>
                            <a:srgbClr val="000000"/>
                          </a:solidFill>
                          <a:effectLst/>
                          <a:latin typeface="Calibri" panose="020F0502020204030204" pitchFamily="34" charset="0"/>
                        </a:rPr>
                        <a:t>FH-1 RESIDENTIAL CARE</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5</a:t>
                      </a:r>
                    </a:p>
                  </a:txBody>
                  <a:tcPr marL="3476" marR="3476" marT="3476" marB="0" anchor="b">
                    <a:solidFill>
                      <a:schemeClr val="accent3">
                        <a:lumMod val="40000"/>
                        <a:lumOff val="60000"/>
                      </a:schemeClr>
                    </a:solidFill>
                  </a:tcPr>
                </a:tc>
                <a:extLst>
                  <a:ext uri="{0D108BD9-81ED-4DB2-BD59-A6C34878D82A}">
                    <a16:rowId xmlns:a16="http://schemas.microsoft.com/office/drawing/2014/main" val="3054914821"/>
                  </a:ext>
                </a:extLst>
              </a:tr>
              <a:tr h="170926">
                <a:tc>
                  <a:txBody>
                    <a:bodyPr/>
                    <a:lstStyle/>
                    <a:p>
                      <a:pPr algn="l" fontAlgn="b"/>
                      <a:r>
                        <a:rPr lang="en-US" sz="1050" b="0" i="0" u="none" strike="noStrike" dirty="0">
                          <a:solidFill>
                            <a:schemeClr val="bg1"/>
                          </a:solidFill>
                          <a:effectLst/>
                          <a:latin typeface="Calibri" panose="020F0502020204030204" pitchFamily="34" charset="0"/>
                        </a:rPr>
                        <a:t>FH-1 SWIMMING POOL</a:t>
                      </a:r>
                    </a:p>
                  </a:txBody>
                  <a:tcPr marL="3476" marR="3476" marT="3476" marB="0" anchor="b">
                    <a:solidFill>
                      <a:schemeClr val="accent3">
                        <a:lumMod val="40000"/>
                        <a:lumOff val="60000"/>
                      </a:schemeClr>
                    </a:solidFill>
                  </a:tcPr>
                </a:tc>
                <a:tc>
                  <a:txBody>
                    <a:bodyPr/>
                    <a:lstStyle/>
                    <a:p>
                      <a:pPr algn="r" fontAlgn="b"/>
                      <a:r>
                        <a:rPr lang="en-US" sz="1000" u="none" strike="noStrike" dirty="0">
                          <a:effectLst/>
                        </a:rPr>
                        <a:t> 5</a:t>
                      </a:r>
                      <a:endParaRPr lang="en-US" sz="1000" b="0"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extLst>
                  <a:ext uri="{0D108BD9-81ED-4DB2-BD59-A6C34878D82A}">
                    <a16:rowId xmlns:a16="http://schemas.microsoft.com/office/drawing/2014/main" val="2359476926"/>
                  </a:ext>
                </a:extLst>
              </a:tr>
              <a:tr h="162960">
                <a:tc>
                  <a:txBody>
                    <a:bodyPr/>
                    <a:lstStyle/>
                    <a:p>
                      <a:pPr algn="l" fontAlgn="b"/>
                      <a:r>
                        <a:rPr lang="en-US" sz="1000" b="0" i="0" u="none" strike="noStrike" dirty="0">
                          <a:solidFill>
                            <a:srgbClr val="000000"/>
                          </a:solidFill>
                          <a:effectLst/>
                          <a:latin typeface="Calibri" panose="020F0502020204030204" pitchFamily="34" charset="0"/>
                        </a:rPr>
                        <a:t>FH-1 TATTOO ESTABLISHMENT</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3476" marR="3476" marT="3476" marB="0" anchor="b">
                    <a:solidFill>
                      <a:schemeClr val="accent3">
                        <a:lumMod val="40000"/>
                        <a:lumOff val="60000"/>
                      </a:schemeClr>
                    </a:solidFill>
                  </a:tcPr>
                </a:tc>
                <a:extLst>
                  <a:ext uri="{0D108BD9-81ED-4DB2-BD59-A6C34878D82A}">
                    <a16:rowId xmlns:a16="http://schemas.microsoft.com/office/drawing/2014/main" val="3282036803"/>
                  </a:ext>
                </a:extLst>
              </a:tr>
              <a:tr h="162960">
                <a:tc>
                  <a:txBody>
                    <a:bodyPr/>
                    <a:lstStyle/>
                    <a:p>
                      <a:pPr algn="l" fontAlgn="b"/>
                      <a:r>
                        <a:rPr lang="en-US" sz="1000" u="none" strike="noStrike" dirty="0">
                          <a:effectLst/>
                        </a:rPr>
                        <a:t> </a:t>
                      </a:r>
                      <a:r>
                        <a:rPr lang="en-US" sz="1050" b="1" i="1" u="none" strike="noStrike" dirty="0">
                          <a:solidFill>
                            <a:srgbClr val="FF0000"/>
                          </a:solidFill>
                          <a:effectLst/>
                        </a:rPr>
                        <a:t>FH-2 Non-</a:t>
                      </a:r>
                      <a:r>
                        <a:rPr lang="en-US" sz="1050" b="1" i="1" u="none" strike="noStrike" dirty="0" err="1">
                          <a:solidFill>
                            <a:srgbClr val="FF0000"/>
                          </a:solidFill>
                          <a:effectLst/>
                        </a:rPr>
                        <a:t>Permtted</a:t>
                      </a:r>
                      <a:r>
                        <a:rPr lang="en-US" sz="1050" b="1" i="1" u="none" strike="noStrike" dirty="0">
                          <a:solidFill>
                            <a:srgbClr val="FF0000"/>
                          </a:solidFill>
                          <a:effectLst/>
                        </a:rPr>
                        <a:t> Operation Closed</a:t>
                      </a:r>
                      <a:endParaRPr lang="en-US" sz="1050" b="1" i="1" u="none" strike="noStrike" dirty="0">
                        <a:solidFill>
                          <a:srgbClr val="FF0000"/>
                        </a:solidFill>
                        <a:effectLst/>
                        <a:latin typeface="Calibri" panose="020F0502020204030204" pitchFamily="34" charset="0"/>
                      </a:endParaRPr>
                    </a:p>
                  </a:txBody>
                  <a:tcPr marL="3476" marR="3476" marT="3476" marB="0" anchor="b">
                    <a:solidFill>
                      <a:schemeClr val="accent3">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extLst>
                  <a:ext uri="{0D108BD9-81ED-4DB2-BD59-A6C34878D82A}">
                    <a16:rowId xmlns:a16="http://schemas.microsoft.com/office/drawing/2014/main" val="2518406969"/>
                  </a:ext>
                </a:extLst>
              </a:tr>
              <a:tr h="162960">
                <a:tc>
                  <a:txBody>
                    <a:bodyPr/>
                    <a:lstStyle/>
                    <a:p>
                      <a:pPr algn="l" fontAlgn="b"/>
                      <a:r>
                        <a:rPr lang="en-US" sz="1000" b="0" i="0" u="none" strike="noStrike" dirty="0">
                          <a:solidFill>
                            <a:srgbClr val="000000"/>
                          </a:solidFill>
                          <a:effectLst/>
                          <a:latin typeface="Calibri" panose="020F0502020204030204" pitchFamily="34" charset="0"/>
                        </a:rPr>
                        <a:t>FH-2 DAYCARE</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3</a:t>
                      </a:r>
                    </a:p>
                  </a:txBody>
                  <a:tcPr marL="3476" marR="3476" marT="3476" marB="0" anchor="b">
                    <a:solidFill>
                      <a:schemeClr val="accent3">
                        <a:lumMod val="40000"/>
                        <a:lumOff val="60000"/>
                      </a:schemeClr>
                    </a:solidFill>
                  </a:tcPr>
                </a:tc>
                <a:extLst>
                  <a:ext uri="{0D108BD9-81ED-4DB2-BD59-A6C34878D82A}">
                    <a16:rowId xmlns:a16="http://schemas.microsoft.com/office/drawing/2014/main" val="3586806304"/>
                  </a:ext>
                </a:extLst>
              </a:tr>
              <a:tr h="162960">
                <a:tc>
                  <a:txBody>
                    <a:bodyPr/>
                    <a:lstStyle/>
                    <a:p>
                      <a:pPr algn="l" fontAlgn="b"/>
                      <a:r>
                        <a:rPr lang="en-US" sz="1050" b="1" i="1" u="none" strike="noStrike" dirty="0">
                          <a:solidFill>
                            <a:srgbClr val="FF0000"/>
                          </a:solidFill>
                          <a:effectLst/>
                        </a:rPr>
                        <a:t>FH-3 Visits</a:t>
                      </a:r>
                      <a:endParaRPr lang="en-US" sz="1050" b="1" i="1" u="none" strike="noStrike" dirty="0">
                        <a:solidFill>
                          <a:srgbClr val="FF0000"/>
                        </a:solidFill>
                        <a:effectLst/>
                        <a:latin typeface="Calibri" panose="020F0502020204030204" pitchFamily="34" charset="0"/>
                      </a:endParaRPr>
                    </a:p>
                  </a:txBody>
                  <a:tcPr marL="3476" marR="3476" marT="3476" marB="0" anchor="b">
                    <a:solidFill>
                      <a:schemeClr val="accent3">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extLst>
                  <a:ext uri="{0D108BD9-81ED-4DB2-BD59-A6C34878D82A}">
                    <a16:rowId xmlns:a16="http://schemas.microsoft.com/office/drawing/2014/main" val="1527524935"/>
                  </a:ext>
                </a:extLst>
              </a:tr>
              <a:tr h="162960">
                <a:tc>
                  <a:txBody>
                    <a:bodyPr/>
                    <a:lstStyle/>
                    <a:p>
                      <a:pPr algn="l" fontAlgn="b"/>
                      <a:r>
                        <a:rPr lang="en-US" sz="1000" u="none" strike="noStrike" dirty="0">
                          <a:effectLst/>
                        </a:rPr>
                        <a:t>FH-3 FOOD STAND</a:t>
                      </a:r>
                      <a:endParaRPr lang="en-US" sz="1000" b="0"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4</a:t>
                      </a:r>
                    </a:p>
                  </a:txBody>
                  <a:tcPr marL="3476" marR="3476" marT="3476" marB="0" anchor="b">
                    <a:solidFill>
                      <a:schemeClr val="accent3">
                        <a:lumMod val="40000"/>
                        <a:lumOff val="60000"/>
                      </a:schemeClr>
                    </a:solidFill>
                  </a:tcPr>
                </a:tc>
                <a:extLst>
                  <a:ext uri="{0D108BD9-81ED-4DB2-BD59-A6C34878D82A}">
                    <a16:rowId xmlns:a16="http://schemas.microsoft.com/office/drawing/2014/main" val="2635262629"/>
                  </a:ext>
                </a:extLst>
              </a:tr>
              <a:tr h="131697">
                <a:tc>
                  <a:txBody>
                    <a:bodyPr/>
                    <a:lstStyle/>
                    <a:p>
                      <a:pPr algn="l" fontAlgn="b"/>
                      <a:r>
                        <a:rPr lang="en-US" sz="1000" u="none" strike="noStrike" dirty="0">
                          <a:effectLst/>
                        </a:rPr>
                        <a:t>FH-3 MOBILE FOOD UNIT</a:t>
                      </a:r>
                      <a:endParaRPr lang="en-US" sz="1000" b="0"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3</a:t>
                      </a:r>
                    </a:p>
                  </a:txBody>
                  <a:tcPr marL="3476" marR="3476" marT="3476" marB="0" anchor="b">
                    <a:solidFill>
                      <a:schemeClr val="accent3">
                        <a:lumMod val="40000"/>
                        <a:lumOff val="60000"/>
                      </a:schemeClr>
                    </a:solidFill>
                  </a:tcPr>
                </a:tc>
                <a:extLst>
                  <a:ext uri="{0D108BD9-81ED-4DB2-BD59-A6C34878D82A}">
                    <a16:rowId xmlns:a16="http://schemas.microsoft.com/office/drawing/2014/main" val="3723825503"/>
                  </a:ext>
                </a:extLst>
              </a:tr>
              <a:tr h="162960">
                <a:tc>
                  <a:txBody>
                    <a:bodyPr/>
                    <a:lstStyle/>
                    <a:p>
                      <a:pPr algn="l" fontAlgn="b"/>
                      <a:r>
                        <a:rPr lang="en-US" sz="1000" u="none" strike="noStrike" dirty="0">
                          <a:effectLst/>
                        </a:rPr>
                        <a:t>FH-3 RESTAURANT</a:t>
                      </a:r>
                      <a:endParaRPr lang="en-US" sz="1000" b="0"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12</a:t>
                      </a:r>
                    </a:p>
                  </a:txBody>
                  <a:tcPr marL="3476" marR="3476" marT="3476" marB="0" anchor="b">
                    <a:solidFill>
                      <a:schemeClr val="accent3">
                        <a:lumMod val="40000"/>
                        <a:lumOff val="60000"/>
                      </a:schemeClr>
                    </a:solidFill>
                  </a:tcPr>
                </a:tc>
                <a:extLst>
                  <a:ext uri="{0D108BD9-81ED-4DB2-BD59-A6C34878D82A}">
                    <a16:rowId xmlns:a16="http://schemas.microsoft.com/office/drawing/2014/main" val="803956530"/>
                  </a:ext>
                </a:extLst>
              </a:tr>
              <a:tr h="162960">
                <a:tc>
                  <a:txBody>
                    <a:bodyPr/>
                    <a:lstStyle/>
                    <a:p>
                      <a:pPr algn="l" fontAlgn="b"/>
                      <a:r>
                        <a:rPr lang="en-US" sz="1000" u="none" strike="noStrike" dirty="0">
                          <a:effectLst/>
                        </a:rPr>
                        <a:t>FH-3 SCHOOL/LUNCHROOM</a:t>
                      </a:r>
                      <a:endParaRPr lang="en-US" sz="1000" b="0"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3</a:t>
                      </a:r>
                    </a:p>
                  </a:txBody>
                  <a:tcPr marL="3476" marR="3476" marT="3476" marB="0" anchor="b">
                    <a:solidFill>
                      <a:schemeClr val="accent3">
                        <a:lumMod val="40000"/>
                        <a:lumOff val="60000"/>
                      </a:schemeClr>
                    </a:solidFill>
                  </a:tcPr>
                </a:tc>
                <a:extLst>
                  <a:ext uri="{0D108BD9-81ED-4DB2-BD59-A6C34878D82A}">
                    <a16:rowId xmlns:a16="http://schemas.microsoft.com/office/drawing/2014/main" val="4095236036"/>
                  </a:ext>
                </a:extLst>
              </a:tr>
              <a:tr h="162960">
                <a:tc>
                  <a:txBody>
                    <a:bodyPr/>
                    <a:lstStyle/>
                    <a:p>
                      <a:pPr algn="l" fontAlgn="b"/>
                      <a:r>
                        <a:rPr lang="en-US" sz="1000" u="none" strike="noStrike" dirty="0">
                          <a:effectLst/>
                        </a:rPr>
                        <a:t>FH-3 DAYCARE</a:t>
                      </a:r>
                      <a:endParaRPr lang="en-US" sz="1000" b="0"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3476" marR="3476" marT="3476" marB="0" anchor="b">
                    <a:solidFill>
                      <a:schemeClr val="accent3">
                        <a:lumMod val="40000"/>
                        <a:lumOff val="60000"/>
                      </a:schemeClr>
                    </a:solidFill>
                  </a:tcPr>
                </a:tc>
                <a:extLst>
                  <a:ext uri="{0D108BD9-81ED-4DB2-BD59-A6C34878D82A}">
                    <a16:rowId xmlns:a16="http://schemas.microsoft.com/office/drawing/2014/main" val="2542422330"/>
                  </a:ext>
                </a:extLst>
              </a:tr>
              <a:tr h="162960">
                <a:tc>
                  <a:txBody>
                    <a:bodyPr/>
                    <a:lstStyle/>
                    <a:p>
                      <a:pPr algn="l" fontAlgn="b"/>
                      <a:r>
                        <a:rPr lang="en-US" sz="1000" u="none" strike="noStrike" dirty="0">
                          <a:effectLst/>
                        </a:rPr>
                        <a:t>FH-3 LODGING</a:t>
                      </a:r>
                      <a:endParaRPr lang="en-US" sz="1000" b="0" i="0" u="none" strike="noStrike" dirty="0">
                        <a:solidFill>
                          <a:srgbClr val="000000"/>
                        </a:solidFill>
                        <a:effectLst/>
                        <a:latin typeface="Calibri" panose="020F0502020204030204" pitchFamily="34" charset="0"/>
                      </a:endParaRP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3476" marR="3476" marT="3476" marB="0" anchor="b">
                    <a:solidFill>
                      <a:schemeClr val="accent3">
                        <a:lumMod val="40000"/>
                        <a:lumOff val="60000"/>
                      </a:schemeClr>
                    </a:solidFill>
                  </a:tcPr>
                </a:tc>
                <a:extLst>
                  <a:ext uri="{0D108BD9-81ED-4DB2-BD59-A6C34878D82A}">
                    <a16:rowId xmlns:a16="http://schemas.microsoft.com/office/drawing/2014/main" val="3685678527"/>
                  </a:ext>
                </a:extLst>
              </a:tr>
              <a:tr h="162960">
                <a:tc>
                  <a:txBody>
                    <a:bodyPr/>
                    <a:lstStyle/>
                    <a:p>
                      <a:pPr algn="l" fontAlgn="b"/>
                      <a:r>
                        <a:rPr lang="en-US" sz="1000" b="0" i="0" u="none" strike="noStrike" dirty="0">
                          <a:solidFill>
                            <a:srgbClr val="000000"/>
                          </a:solidFill>
                          <a:effectLst/>
                          <a:latin typeface="Calibri" panose="020F0502020204030204" pitchFamily="34" charset="0"/>
                        </a:rPr>
                        <a:t>FH-3 PUSHCART</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3476" marR="3476" marT="3476" marB="0" anchor="b">
                    <a:solidFill>
                      <a:schemeClr val="accent3">
                        <a:lumMod val="40000"/>
                        <a:lumOff val="60000"/>
                      </a:schemeClr>
                    </a:solidFill>
                  </a:tcPr>
                </a:tc>
                <a:extLst>
                  <a:ext uri="{0D108BD9-81ED-4DB2-BD59-A6C34878D82A}">
                    <a16:rowId xmlns:a16="http://schemas.microsoft.com/office/drawing/2014/main" val="1168605668"/>
                  </a:ext>
                </a:extLst>
              </a:tr>
              <a:tr h="162960">
                <a:tc>
                  <a:txBody>
                    <a:bodyPr/>
                    <a:lstStyle/>
                    <a:p>
                      <a:pPr algn="l" fontAlgn="b"/>
                      <a:r>
                        <a:rPr lang="en-US" sz="1000" b="0" i="0" u="none" strike="noStrike" dirty="0">
                          <a:solidFill>
                            <a:srgbClr val="000000"/>
                          </a:solidFill>
                          <a:effectLst/>
                          <a:latin typeface="Calibri" panose="020F0502020204030204" pitchFamily="34" charset="0"/>
                        </a:rPr>
                        <a:t>FH-3 NURSING HOME/DIETARY</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3476" marR="3476" marT="3476" marB="0" anchor="b">
                    <a:solidFill>
                      <a:schemeClr val="accent3">
                        <a:lumMod val="40000"/>
                        <a:lumOff val="60000"/>
                      </a:schemeClr>
                    </a:solidFill>
                  </a:tcPr>
                </a:tc>
                <a:extLst>
                  <a:ext uri="{0D108BD9-81ED-4DB2-BD59-A6C34878D82A}">
                    <a16:rowId xmlns:a16="http://schemas.microsoft.com/office/drawing/2014/main" val="1994390674"/>
                  </a:ext>
                </a:extLst>
              </a:tr>
              <a:tr h="162960">
                <a:tc>
                  <a:txBody>
                    <a:bodyPr/>
                    <a:lstStyle/>
                    <a:p>
                      <a:pPr algn="l" fontAlgn="b"/>
                      <a:r>
                        <a:rPr lang="en-US" sz="1000" b="0" i="0" u="none" strike="noStrike" dirty="0">
                          <a:solidFill>
                            <a:srgbClr val="000000"/>
                          </a:solidFill>
                          <a:effectLst/>
                          <a:latin typeface="Calibri" panose="020F0502020204030204" pitchFamily="34" charset="0"/>
                        </a:rPr>
                        <a:t>FH-3 RESIDENTIAL CARE</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3476" marR="3476" marT="3476" marB="0" anchor="b">
                    <a:solidFill>
                      <a:schemeClr val="accent3">
                        <a:lumMod val="40000"/>
                        <a:lumOff val="60000"/>
                      </a:schemeClr>
                    </a:solidFill>
                  </a:tcPr>
                </a:tc>
                <a:extLst>
                  <a:ext uri="{0D108BD9-81ED-4DB2-BD59-A6C34878D82A}">
                    <a16:rowId xmlns:a16="http://schemas.microsoft.com/office/drawing/2014/main" val="2971088459"/>
                  </a:ext>
                </a:extLst>
              </a:tr>
              <a:tr h="162960">
                <a:tc>
                  <a:txBody>
                    <a:bodyPr/>
                    <a:lstStyle/>
                    <a:p>
                      <a:pPr algn="l" fontAlgn="b"/>
                      <a:r>
                        <a:rPr lang="en-US" sz="1000" b="0" i="0" u="none" strike="noStrike" dirty="0">
                          <a:solidFill>
                            <a:srgbClr val="000000"/>
                          </a:solidFill>
                          <a:effectLst/>
                          <a:latin typeface="Calibri" panose="020F0502020204030204" pitchFamily="34" charset="0"/>
                        </a:rPr>
                        <a:t>FH-3 TATTOO ESTABLISHMENT</a:t>
                      </a:r>
                    </a:p>
                  </a:txBody>
                  <a:tcPr marL="3476" marR="3476" marT="3476" marB="0" anchor="b">
                    <a:solidFill>
                      <a:schemeClr val="accent3">
                        <a:lumMod val="40000"/>
                        <a:lumOff val="6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3476" marR="3476" marT="3476" marB="0" anchor="b">
                    <a:solidFill>
                      <a:schemeClr val="accent3">
                        <a:lumMod val="40000"/>
                        <a:lumOff val="60000"/>
                      </a:schemeClr>
                    </a:solidFill>
                  </a:tcPr>
                </a:tc>
                <a:extLst>
                  <a:ext uri="{0D108BD9-81ED-4DB2-BD59-A6C34878D82A}">
                    <a16:rowId xmlns:a16="http://schemas.microsoft.com/office/drawing/2014/main" val="3790665291"/>
                  </a:ext>
                </a:extLst>
              </a:tr>
            </a:tbl>
          </a:graphicData>
        </a:graphic>
      </p:graphicFrame>
      <p:pic>
        <p:nvPicPr>
          <p:cNvPr id="1026" name="Picture 2" descr="Environmental Health - Health Department - Knox County Tennessee Government">
            <a:extLst>
              <a:ext uri="{FF2B5EF4-FFF2-40B4-BE49-F238E27FC236}">
                <a16:creationId xmlns:a16="http://schemas.microsoft.com/office/drawing/2014/main" id="{72980C80-CBE8-47F7-B148-E22243FCD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178">
            <a:off x="4296752" y="5530986"/>
            <a:ext cx="1672773" cy="9367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4B03EBDB-8FC0-4528-9F31-76CB3EDBD0F7}"/>
              </a:ext>
            </a:extLst>
          </p:cNvPr>
          <p:cNvGraphicFramePr>
            <a:graphicFrameLocks noGrp="1"/>
          </p:cNvGraphicFramePr>
          <p:nvPr>
            <p:extLst>
              <p:ext uri="{D42A27DB-BD31-4B8C-83A1-F6EECF244321}">
                <p14:modId xmlns:p14="http://schemas.microsoft.com/office/powerpoint/2010/main" val="2760359995"/>
              </p:ext>
            </p:extLst>
          </p:nvPr>
        </p:nvGraphicFramePr>
        <p:xfrm>
          <a:off x="290004" y="3838450"/>
          <a:ext cx="1795016" cy="1965885"/>
        </p:xfrm>
        <a:graphic>
          <a:graphicData uri="http://schemas.openxmlformats.org/drawingml/2006/table">
            <a:tbl>
              <a:tblPr>
                <a:tableStyleId>{5C22544A-7EE6-4342-B048-85BDC9FD1C3A}</a:tableStyleId>
              </a:tblPr>
              <a:tblGrid>
                <a:gridCol w="1610419">
                  <a:extLst>
                    <a:ext uri="{9D8B030D-6E8A-4147-A177-3AD203B41FA5}">
                      <a16:colId xmlns:a16="http://schemas.microsoft.com/office/drawing/2014/main" val="1263551702"/>
                    </a:ext>
                  </a:extLst>
                </a:gridCol>
                <a:gridCol w="184597">
                  <a:extLst>
                    <a:ext uri="{9D8B030D-6E8A-4147-A177-3AD203B41FA5}">
                      <a16:colId xmlns:a16="http://schemas.microsoft.com/office/drawing/2014/main" val="2955121082"/>
                    </a:ext>
                  </a:extLst>
                </a:gridCol>
              </a:tblGrid>
              <a:tr h="163218">
                <a:tc>
                  <a:txBody>
                    <a:bodyPr/>
                    <a:lstStyle/>
                    <a:p>
                      <a:pPr algn="l" fontAlgn="b"/>
                      <a:r>
                        <a:rPr lang="en-US" sz="1050" b="1" i="1" u="none" strike="noStrike" dirty="0">
                          <a:solidFill>
                            <a:srgbClr val="FF0000"/>
                          </a:solidFill>
                          <a:effectLst/>
                        </a:rPr>
                        <a:t>FH-4 Pre-opening/Const</a:t>
                      </a:r>
                      <a:r>
                        <a:rPr lang="en-US" sz="1050" u="none" strike="noStrike" dirty="0">
                          <a:effectLst/>
                        </a:rPr>
                        <a:t>.</a:t>
                      </a:r>
                      <a:endParaRPr lang="en-US" sz="1050" b="1" i="0" u="none" strike="noStrike" dirty="0">
                        <a:solidFill>
                          <a:srgbClr val="000000"/>
                        </a:solidFill>
                        <a:effectLst/>
                        <a:latin typeface="Calibri" panose="020F0502020204030204" pitchFamily="34" charset="0"/>
                      </a:endParaRPr>
                    </a:p>
                  </a:txBody>
                  <a:tcPr marL="8161" marR="8161" marT="8161" marB="0" anchor="b">
                    <a:solidFill>
                      <a:schemeClr val="accent6">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161" marR="8161" marT="8161" marB="0" anchor="b">
                    <a:solidFill>
                      <a:schemeClr val="accent6">
                        <a:lumMod val="60000"/>
                        <a:lumOff val="40000"/>
                      </a:schemeClr>
                    </a:solidFill>
                  </a:tcPr>
                </a:tc>
                <a:extLst>
                  <a:ext uri="{0D108BD9-81ED-4DB2-BD59-A6C34878D82A}">
                    <a16:rowId xmlns:a16="http://schemas.microsoft.com/office/drawing/2014/main" val="1357131325"/>
                  </a:ext>
                </a:extLst>
              </a:tr>
              <a:tr h="163218">
                <a:tc>
                  <a:txBody>
                    <a:bodyPr/>
                    <a:lstStyle/>
                    <a:p>
                      <a:pPr algn="l" fontAlgn="b"/>
                      <a:r>
                        <a:rPr lang="en-US" sz="1000" b="0" i="0" u="none" strike="noStrike" dirty="0">
                          <a:solidFill>
                            <a:schemeClr val="bg1"/>
                          </a:solidFill>
                          <a:effectLst/>
                          <a:latin typeface="Calibri" panose="020F0502020204030204" pitchFamily="34" charset="0"/>
                        </a:rPr>
                        <a:t>FH-4 Pre-opening visits</a:t>
                      </a:r>
                    </a:p>
                  </a:txBody>
                  <a:tcPr marL="8161" marR="8161" marT="8161" marB="0" anchor="b">
                    <a:solidFill>
                      <a:schemeClr val="accent6">
                        <a:lumMod val="60000"/>
                        <a:lumOff val="4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8161" marR="8161" marT="8161" marB="0" anchor="b">
                    <a:solidFill>
                      <a:schemeClr val="accent6">
                        <a:lumMod val="60000"/>
                        <a:lumOff val="40000"/>
                      </a:schemeClr>
                    </a:solidFill>
                  </a:tcPr>
                </a:tc>
                <a:extLst>
                  <a:ext uri="{0D108BD9-81ED-4DB2-BD59-A6C34878D82A}">
                    <a16:rowId xmlns:a16="http://schemas.microsoft.com/office/drawing/2014/main" val="250378261"/>
                  </a:ext>
                </a:extLst>
              </a:tr>
              <a:tr h="163218">
                <a:tc>
                  <a:txBody>
                    <a:bodyPr/>
                    <a:lstStyle/>
                    <a:p>
                      <a:pPr algn="l" fontAlgn="b"/>
                      <a:r>
                        <a:rPr lang="en-US" sz="1000" b="1" i="1" u="none" strike="noStrike" dirty="0">
                          <a:solidFill>
                            <a:srgbClr val="FF0000"/>
                          </a:solidFill>
                          <a:effectLst/>
                          <a:latin typeface="Calibri" panose="020F0502020204030204" pitchFamily="34" charset="0"/>
                        </a:rPr>
                        <a:t>FH-5 Permits Issued</a:t>
                      </a:r>
                    </a:p>
                  </a:txBody>
                  <a:tcPr marL="8161" marR="8161" marT="8161" marB="0" anchor="b">
                    <a:solidFill>
                      <a:schemeClr val="accent6">
                        <a:lumMod val="60000"/>
                        <a:lumOff val="40000"/>
                      </a:schemeClr>
                    </a:solidFill>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6">
                        <a:lumMod val="60000"/>
                        <a:lumOff val="40000"/>
                      </a:schemeClr>
                    </a:solidFill>
                  </a:tcPr>
                </a:tc>
                <a:extLst>
                  <a:ext uri="{0D108BD9-81ED-4DB2-BD59-A6C34878D82A}">
                    <a16:rowId xmlns:a16="http://schemas.microsoft.com/office/drawing/2014/main" val="3256417029"/>
                  </a:ext>
                </a:extLst>
              </a:tr>
              <a:tr h="163218">
                <a:tc>
                  <a:txBody>
                    <a:bodyPr/>
                    <a:lstStyle/>
                    <a:p>
                      <a:pPr algn="l" fontAlgn="b"/>
                      <a:r>
                        <a:rPr lang="en-US" sz="1000" b="0" i="0" u="none" strike="noStrike" dirty="0">
                          <a:solidFill>
                            <a:srgbClr val="000000"/>
                          </a:solidFill>
                          <a:effectLst/>
                          <a:latin typeface="Calibri" panose="020F0502020204030204" pitchFamily="34" charset="0"/>
                        </a:rPr>
                        <a:t>FH-5 MOBILE FOOD UNIT</a:t>
                      </a:r>
                    </a:p>
                  </a:txBody>
                  <a:tcPr marL="8161" marR="8161" marT="8161" marB="0" anchor="b">
                    <a:solidFill>
                      <a:schemeClr val="accent6">
                        <a:lumMod val="60000"/>
                        <a:lumOff val="4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8161" marR="8161" marT="8161" marB="0" anchor="b">
                    <a:solidFill>
                      <a:schemeClr val="accent6">
                        <a:lumMod val="60000"/>
                        <a:lumOff val="40000"/>
                      </a:schemeClr>
                    </a:solidFill>
                  </a:tcPr>
                </a:tc>
                <a:extLst>
                  <a:ext uri="{0D108BD9-81ED-4DB2-BD59-A6C34878D82A}">
                    <a16:rowId xmlns:a16="http://schemas.microsoft.com/office/drawing/2014/main" val="900281964"/>
                  </a:ext>
                </a:extLst>
              </a:tr>
              <a:tr h="163218">
                <a:tc>
                  <a:txBody>
                    <a:bodyPr/>
                    <a:lstStyle/>
                    <a:p>
                      <a:pPr algn="l" fontAlgn="b"/>
                      <a:r>
                        <a:rPr lang="en-US" sz="1000" b="0" i="0" u="none" strike="noStrike" dirty="0">
                          <a:solidFill>
                            <a:srgbClr val="000000"/>
                          </a:solidFill>
                          <a:effectLst/>
                          <a:latin typeface="Calibri" panose="020F0502020204030204" pitchFamily="34" charset="0"/>
                        </a:rPr>
                        <a:t>FH-5 SWIMMING POOL</a:t>
                      </a:r>
                    </a:p>
                  </a:txBody>
                  <a:tcPr marL="8161" marR="8161" marT="8161" marB="0" anchor="b">
                    <a:solidFill>
                      <a:schemeClr val="accent6">
                        <a:lumMod val="60000"/>
                        <a:lumOff val="4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4</a:t>
                      </a:r>
                    </a:p>
                  </a:txBody>
                  <a:tcPr marL="8161" marR="8161" marT="8161" marB="0" anchor="b">
                    <a:solidFill>
                      <a:schemeClr val="accent6">
                        <a:lumMod val="60000"/>
                        <a:lumOff val="40000"/>
                      </a:schemeClr>
                    </a:solidFill>
                  </a:tcPr>
                </a:tc>
                <a:extLst>
                  <a:ext uri="{0D108BD9-81ED-4DB2-BD59-A6C34878D82A}">
                    <a16:rowId xmlns:a16="http://schemas.microsoft.com/office/drawing/2014/main" val="1816261900"/>
                  </a:ext>
                </a:extLst>
              </a:tr>
              <a:tr h="163218">
                <a:tc>
                  <a:txBody>
                    <a:bodyPr/>
                    <a:lstStyle/>
                    <a:p>
                      <a:pPr algn="l" fontAlgn="b"/>
                      <a:r>
                        <a:rPr lang="en-US" sz="1000" b="0" i="0" u="none" strike="noStrike" dirty="0">
                          <a:solidFill>
                            <a:srgbClr val="000000"/>
                          </a:solidFill>
                          <a:effectLst/>
                          <a:latin typeface="Calibri" panose="020F0502020204030204" pitchFamily="34" charset="0"/>
                        </a:rPr>
                        <a:t>FH-5 RESTAURANT</a:t>
                      </a:r>
                    </a:p>
                  </a:txBody>
                  <a:tcPr marL="8161" marR="8161" marT="8161" marB="0" anchor="b">
                    <a:solidFill>
                      <a:schemeClr val="accent6">
                        <a:lumMod val="60000"/>
                        <a:lumOff val="4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5</a:t>
                      </a:r>
                    </a:p>
                  </a:txBody>
                  <a:tcPr marL="8161" marR="8161" marT="8161" marB="0" anchor="b">
                    <a:solidFill>
                      <a:schemeClr val="accent6">
                        <a:lumMod val="60000"/>
                        <a:lumOff val="40000"/>
                      </a:schemeClr>
                    </a:solidFill>
                  </a:tcPr>
                </a:tc>
                <a:extLst>
                  <a:ext uri="{0D108BD9-81ED-4DB2-BD59-A6C34878D82A}">
                    <a16:rowId xmlns:a16="http://schemas.microsoft.com/office/drawing/2014/main" val="3554117061"/>
                  </a:ext>
                </a:extLst>
              </a:tr>
              <a:tr h="163218">
                <a:tc>
                  <a:txBody>
                    <a:bodyPr/>
                    <a:lstStyle/>
                    <a:p>
                      <a:pPr algn="l" fontAlgn="b"/>
                      <a:r>
                        <a:rPr lang="en-US" sz="1000" b="0" i="0" u="none" strike="noStrike" dirty="0">
                          <a:solidFill>
                            <a:srgbClr val="000000"/>
                          </a:solidFill>
                          <a:effectLst/>
                          <a:latin typeface="Calibri" panose="020F0502020204030204" pitchFamily="34" charset="0"/>
                        </a:rPr>
                        <a:t>FH-5 MEAT MARKET</a:t>
                      </a:r>
                    </a:p>
                  </a:txBody>
                  <a:tcPr marL="8161" marR="8161" marT="8161" marB="0" anchor="b">
                    <a:solidFill>
                      <a:schemeClr val="accent6">
                        <a:lumMod val="60000"/>
                        <a:lumOff val="4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8161" marR="8161" marT="8161" marB="0" anchor="b">
                    <a:solidFill>
                      <a:schemeClr val="accent6">
                        <a:lumMod val="60000"/>
                        <a:lumOff val="40000"/>
                      </a:schemeClr>
                    </a:solidFill>
                  </a:tcPr>
                </a:tc>
                <a:extLst>
                  <a:ext uri="{0D108BD9-81ED-4DB2-BD59-A6C34878D82A}">
                    <a16:rowId xmlns:a16="http://schemas.microsoft.com/office/drawing/2014/main" val="3322596665"/>
                  </a:ext>
                </a:extLst>
              </a:tr>
              <a:tr h="163218">
                <a:tc>
                  <a:txBody>
                    <a:bodyPr/>
                    <a:lstStyle/>
                    <a:p>
                      <a:pPr algn="l" fontAlgn="b"/>
                      <a:r>
                        <a:rPr lang="en-US" sz="1000" b="0" i="0" u="none" strike="noStrike" dirty="0">
                          <a:solidFill>
                            <a:srgbClr val="000000"/>
                          </a:solidFill>
                          <a:effectLst/>
                          <a:latin typeface="Calibri" panose="020F0502020204030204" pitchFamily="34" charset="0"/>
                        </a:rPr>
                        <a:t>FH-5 TATTOO ESTABLISHMENT</a:t>
                      </a:r>
                    </a:p>
                  </a:txBody>
                  <a:tcPr marL="8161" marR="8161" marT="8161" marB="0" anchor="b">
                    <a:solidFill>
                      <a:schemeClr val="accent6">
                        <a:lumMod val="60000"/>
                        <a:lumOff val="4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8161" marR="8161" marT="8161" marB="0" anchor="b">
                    <a:solidFill>
                      <a:schemeClr val="accent6">
                        <a:lumMod val="60000"/>
                        <a:lumOff val="40000"/>
                      </a:schemeClr>
                    </a:solidFill>
                  </a:tcPr>
                </a:tc>
                <a:extLst>
                  <a:ext uri="{0D108BD9-81ED-4DB2-BD59-A6C34878D82A}">
                    <a16:rowId xmlns:a16="http://schemas.microsoft.com/office/drawing/2014/main" val="3514056893"/>
                  </a:ext>
                </a:extLst>
              </a:tr>
              <a:tr h="163218">
                <a:tc>
                  <a:txBody>
                    <a:bodyPr/>
                    <a:lstStyle/>
                    <a:p>
                      <a:pPr algn="l" fontAlgn="b"/>
                      <a:r>
                        <a:rPr lang="en-US" sz="1050" b="1" i="1" u="none" strike="noStrike" dirty="0">
                          <a:solidFill>
                            <a:srgbClr val="FF0000"/>
                          </a:solidFill>
                          <a:effectLst/>
                          <a:latin typeface="Calibri" panose="020F0502020204030204" pitchFamily="34" charset="0"/>
                        </a:rPr>
                        <a:t>FH-9 Plans Reviewed</a:t>
                      </a:r>
                    </a:p>
                  </a:txBody>
                  <a:tcPr marL="8161" marR="8161" marT="8161" marB="0" anchor="b">
                    <a:solidFill>
                      <a:schemeClr val="accent6">
                        <a:lumMod val="60000"/>
                        <a:lumOff val="40000"/>
                      </a:schemeClr>
                    </a:solidFill>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8161" marR="8161" marT="8161" marB="0" anchor="b">
                    <a:solidFill>
                      <a:schemeClr val="accent6">
                        <a:lumMod val="60000"/>
                        <a:lumOff val="40000"/>
                      </a:schemeClr>
                    </a:solidFill>
                  </a:tcPr>
                </a:tc>
                <a:extLst>
                  <a:ext uri="{0D108BD9-81ED-4DB2-BD59-A6C34878D82A}">
                    <a16:rowId xmlns:a16="http://schemas.microsoft.com/office/drawing/2014/main" val="3913468790"/>
                  </a:ext>
                </a:extLst>
              </a:tr>
              <a:tr h="163218">
                <a:tc>
                  <a:txBody>
                    <a:bodyPr/>
                    <a:lstStyle/>
                    <a:p>
                      <a:pPr algn="l" fontAlgn="b"/>
                      <a:r>
                        <a:rPr lang="en-US" sz="1000" b="0" i="0" u="none" strike="noStrike" dirty="0">
                          <a:solidFill>
                            <a:schemeClr val="bg1"/>
                          </a:solidFill>
                          <a:effectLst/>
                          <a:latin typeface="Calibri" panose="020F0502020204030204" pitchFamily="34" charset="0"/>
                        </a:rPr>
                        <a:t>FH-9 RESTAURANT</a:t>
                      </a:r>
                    </a:p>
                  </a:txBody>
                  <a:tcPr marL="8161" marR="8161" marT="8161" marB="0" anchor="b">
                    <a:solidFill>
                      <a:schemeClr val="accent6">
                        <a:lumMod val="60000"/>
                        <a:lumOff val="4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4</a:t>
                      </a:r>
                    </a:p>
                  </a:txBody>
                  <a:tcPr marL="8161" marR="8161" marT="8161" marB="0" anchor="b">
                    <a:solidFill>
                      <a:schemeClr val="accent6">
                        <a:lumMod val="60000"/>
                        <a:lumOff val="40000"/>
                      </a:schemeClr>
                    </a:solidFill>
                  </a:tcPr>
                </a:tc>
                <a:extLst>
                  <a:ext uri="{0D108BD9-81ED-4DB2-BD59-A6C34878D82A}">
                    <a16:rowId xmlns:a16="http://schemas.microsoft.com/office/drawing/2014/main" val="2350779412"/>
                  </a:ext>
                </a:extLst>
              </a:tr>
              <a:tr h="138317">
                <a:tc>
                  <a:txBody>
                    <a:bodyPr/>
                    <a:lstStyle/>
                    <a:p>
                      <a:pPr algn="l" fontAlgn="b"/>
                      <a:r>
                        <a:rPr lang="en-US" sz="1000" b="0" i="0" u="none" strike="noStrike" dirty="0">
                          <a:solidFill>
                            <a:srgbClr val="000000"/>
                          </a:solidFill>
                          <a:effectLst/>
                          <a:latin typeface="Calibri" panose="020F0502020204030204" pitchFamily="34" charset="0"/>
                        </a:rPr>
                        <a:t>FH-9 MOBILE FOOD UNIT</a:t>
                      </a:r>
                    </a:p>
                  </a:txBody>
                  <a:tcPr marL="8161" marR="8161" marT="8161" marB="0" anchor="b">
                    <a:solidFill>
                      <a:schemeClr val="accent6">
                        <a:lumMod val="60000"/>
                        <a:lumOff val="4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8161" marR="8161" marT="8161" marB="0" anchor="b">
                    <a:solidFill>
                      <a:schemeClr val="accent6">
                        <a:lumMod val="60000"/>
                        <a:lumOff val="40000"/>
                      </a:schemeClr>
                    </a:solidFill>
                  </a:tcPr>
                </a:tc>
                <a:extLst>
                  <a:ext uri="{0D108BD9-81ED-4DB2-BD59-A6C34878D82A}">
                    <a16:rowId xmlns:a16="http://schemas.microsoft.com/office/drawing/2014/main" val="748916007"/>
                  </a:ext>
                </a:extLst>
              </a:tr>
              <a:tr h="163218">
                <a:tc>
                  <a:txBody>
                    <a:bodyPr/>
                    <a:lstStyle/>
                    <a:p>
                      <a:pPr algn="l" fontAlgn="b"/>
                      <a:r>
                        <a:rPr lang="en-US" sz="1000" b="0" i="0" u="none" strike="noStrike" dirty="0">
                          <a:solidFill>
                            <a:srgbClr val="000000"/>
                          </a:solidFill>
                          <a:effectLst/>
                          <a:latin typeface="Calibri" panose="020F0502020204030204" pitchFamily="34" charset="0"/>
                        </a:rPr>
                        <a:t>FH-9 MEAT MARKET</a:t>
                      </a:r>
                    </a:p>
                  </a:txBody>
                  <a:tcPr marL="8161" marR="8161" marT="8161" marB="0" anchor="b">
                    <a:solidFill>
                      <a:schemeClr val="accent6">
                        <a:lumMod val="60000"/>
                        <a:lumOff val="40000"/>
                      </a:schemeClr>
                    </a:solid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8161" marR="8161" marT="8161" marB="0" anchor="b">
                    <a:solidFill>
                      <a:schemeClr val="accent6">
                        <a:lumMod val="60000"/>
                        <a:lumOff val="40000"/>
                      </a:schemeClr>
                    </a:solidFill>
                  </a:tcPr>
                </a:tc>
                <a:extLst>
                  <a:ext uri="{0D108BD9-81ED-4DB2-BD59-A6C34878D82A}">
                    <a16:rowId xmlns:a16="http://schemas.microsoft.com/office/drawing/2014/main" val="213433829"/>
                  </a:ext>
                </a:extLst>
              </a:tr>
            </a:tbl>
          </a:graphicData>
        </a:graphic>
      </p:graphicFrame>
      <p:graphicFrame>
        <p:nvGraphicFramePr>
          <p:cNvPr id="10" name="Table 9">
            <a:extLst>
              <a:ext uri="{FF2B5EF4-FFF2-40B4-BE49-F238E27FC236}">
                <a16:creationId xmlns:a16="http://schemas.microsoft.com/office/drawing/2014/main" id="{92AA85E2-AB8D-44AC-A83A-C69BD2C9366E}"/>
              </a:ext>
            </a:extLst>
          </p:cNvPr>
          <p:cNvGraphicFramePr>
            <a:graphicFrameLocks noGrp="1"/>
          </p:cNvGraphicFramePr>
          <p:nvPr>
            <p:extLst>
              <p:ext uri="{D42A27DB-BD31-4B8C-83A1-F6EECF244321}">
                <p14:modId xmlns:p14="http://schemas.microsoft.com/office/powerpoint/2010/main" val="2323543185"/>
              </p:ext>
            </p:extLst>
          </p:nvPr>
        </p:nvGraphicFramePr>
        <p:xfrm>
          <a:off x="2209800" y="5393808"/>
          <a:ext cx="1957134" cy="821053"/>
        </p:xfrm>
        <a:graphic>
          <a:graphicData uri="http://schemas.openxmlformats.org/drawingml/2006/table">
            <a:tbl>
              <a:tblPr>
                <a:tableStyleId>{5C22544A-7EE6-4342-B048-85BDC9FD1C3A}</a:tableStyleId>
              </a:tblPr>
              <a:tblGrid>
                <a:gridCol w="1801566">
                  <a:extLst>
                    <a:ext uri="{9D8B030D-6E8A-4147-A177-3AD203B41FA5}">
                      <a16:colId xmlns:a16="http://schemas.microsoft.com/office/drawing/2014/main" val="1263551702"/>
                    </a:ext>
                  </a:extLst>
                </a:gridCol>
                <a:gridCol w="155568">
                  <a:extLst>
                    <a:ext uri="{9D8B030D-6E8A-4147-A177-3AD203B41FA5}">
                      <a16:colId xmlns:a16="http://schemas.microsoft.com/office/drawing/2014/main" val="2955121082"/>
                    </a:ext>
                  </a:extLst>
                </a:gridCol>
              </a:tblGrid>
              <a:tr h="163218">
                <a:tc>
                  <a:txBody>
                    <a:bodyPr/>
                    <a:lstStyle/>
                    <a:p>
                      <a:pPr algn="l" fontAlgn="b"/>
                      <a:r>
                        <a:rPr lang="en-US" sz="1050" b="1" i="1" u="none" strike="noStrike" dirty="0">
                          <a:solidFill>
                            <a:srgbClr val="FF0000"/>
                          </a:solidFill>
                          <a:effectLst/>
                        </a:rPr>
                        <a:t>FH-13 Transitional Permits Issued</a:t>
                      </a:r>
                      <a:endParaRPr lang="en-US" sz="1050" b="1" i="0" u="none" strike="noStrike" dirty="0">
                        <a:solidFill>
                          <a:srgbClr val="000000"/>
                        </a:solidFill>
                        <a:effectLst/>
                        <a:latin typeface="Calibri" panose="020F0502020204030204" pitchFamily="34" charset="0"/>
                      </a:endParaRPr>
                    </a:p>
                  </a:txBody>
                  <a:tcPr marL="8161" marR="8161" marT="8161" marB="0" anchor="b">
                    <a:solidFill>
                      <a:srgbClr val="FFFF00"/>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161" marR="8161" marT="8161" marB="0" anchor="b">
                    <a:solidFill>
                      <a:srgbClr val="FFFF00"/>
                    </a:solidFill>
                  </a:tcPr>
                </a:tc>
                <a:extLst>
                  <a:ext uri="{0D108BD9-81ED-4DB2-BD59-A6C34878D82A}">
                    <a16:rowId xmlns:a16="http://schemas.microsoft.com/office/drawing/2014/main" val="1357131325"/>
                  </a:ext>
                </a:extLst>
              </a:tr>
              <a:tr h="163218">
                <a:tc>
                  <a:txBody>
                    <a:bodyPr/>
                    <a:lstStyle/>
                    <a:p>
                      <a:pPr algn="l" fontAlgn="b"/>
                      <a:r>
                        <a:rPr lang="en-US" sz="1000" b="0" i="0" u="none" strike="noStrike" dirty="0">
                          <a:solidFill>
                            <a:schemeClr val="bg1"/>
                          </a:solidFill>
                          <a:effectLst/>
                          <a:latin typeface="Calibri" panose="020F0502020204030204" pitchFamily="34" charset="0"/>
                        </a:rPr>
                        <a:t>FH-13 RESTAURANT</a:t>
                      </a:r>
                    </a:p>
                  </a:txBody>
                  <a:tcPr marL="8161" marR="8161" marT="8161" marB="0" anchor="b">
                    <a:solidFill>
                      <a:srgbClr val="FFFF00"/>
                    </a:solid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8161" marR="8161" marT="8161" marB="0" anchor="b">
                    <a:solidFill>
                      <a:srgbClr val="FFFF00"/>
                    </a:solidFill>
                  </a:tcPr>
                </a:tc>
                <a:extLst>
                  <a:ext uri="{0D108BD9-81ED-4DB2-BD59-A6C34878D82A}">
                    <a16:rowId xmlns:a16="http://schemas.microsoft.com/office/drawing/2014/main" val="250378261"/>
                  </a:ext>
                </a:extLst>
              </a:tr>
              <a:tr h="163218">
                <a:tc>
                  <a:txBody>
                    <a:bodyPr/>
                    <a:lstStyle/>
                    <a:p>
                      <a:pPr algn="l" fontAlgn="b"/>
                      <a:r>
                        <a:rPr lang="en-US" sz="1000" b="0" i="0" u="none" strike="noStrike" dirty="0">
                          <a:solidFill>
                            <a:schemeClr val="bg1"/>
                          </a:solidFill>
                          <a:effectLst/>
                          <a:latin typeface="Calibri" panose="020F0502020204030204" pitchFamily="34" charset="0"/>
                        </a:rPr>
                        <a:t>HE-1</a:t>
                      </a:r>
                    </a:p>
                  </a:txBody>
                  <a:tcPr marL="8161" marR="8161" marT="8161" marB="0" anchor="b">
                    <a:solidFill>
                      <a:srgbClr val="FFFF00"/>
                    </a:solidFill>
                  </a:tcPr>
                </a:tc>
                <a:tc>
                  <a:txBody>
                    <a:bodyPr/>
                    <a:lstStyle/>
                    <a:p>
                      <a:pPr algn="r" fontAlgn="b"/>
                      <a:r>
                        <a:rPr lang="en-US" sz="1000" b="0" i="0" u="none" strike="noStrike" dirty="0">
                          <a:solidFill>
                            <a:srgbClr val="000000"/>
                          </a:solidFill>
                          <a:effectLst/>
                          <a:latin typeface="Calibri" panose="020F0502020204030204" pitchFamily="34" charset="0"/>
                        </a:rPr>
                        <a:t>13</a:t>
                      </a:r>
                    </a:p>
                  </a:txBody>
                  <a:tcPr marL="8161" marR="8161" marT="8161" marB="0" anchor="b">
                    <a:solidFill>
                      <a:srgbClr val="FFFF00"/>
                    </a:solidFill>
                  </a:tcPr>
                </a:tc>
                <a:extLst>
                  <a:ext uri="{0D108BD9-81ED-4DB2-BD59-A6C34878D82A}">
                    <a16:rowId xmlns:a16="http://schemas.microsoft.com/office/drawing/2014/main" val="3256417029"/>
                  </a:ext>
                </a:extLst>
              </a:tr>
              <a:tr h="163218">
                <a:tc>
                  <a:txBody>
                    <a:bodyPr/>
                    <a:lstStyle/>
                    <a:p>
                      <a:pPr algn="l" fontAlgn="b"/>
                      <a:r>
                        <a:rPr lang="en-US" sz="1000" b="0" i="0" u="none" strike="noStrike" dirty="0">
                          <a:solidFill>
                            <a:srgbClr val="000000"/>
                          </a:solidFill>
                          <a:effectLst/>
                          <a:latin typeface="Calibri" panose="020F0502020204030204" pitchFamily="34" charset="0"/>
                        </a:rPr>
                        <a:t>HE-3</a:t>
                      </a:r>
                    </a:p>
                  </a:txBody>
                  <a:tcPr marL="8161" marR="8161" marT="8161" marB="0" anchor="b">
                    <a:solidFill>
                      <a:srgbClr val="FFFF00"/>
                    </a:solid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8161" marR="8161" marT="8161" marB="0" anchor="b">
                    <a:solidFill>
                      <a:srgbClr val="FFFF00"/>
                    </a:solidFill>
                  </a:tcPr>
                </a:tc>
                <a:extLst>
                  <a:ext uri="{0D108BD9-81ED-4DB2-BD59-A6C34878D82A}">
                    <a16:rowId xmlns:a16="http://schemas.microsoft.com/office/drawing/2014/main" val="900281964"/>
                  </a:ext>
                </a:extLst>
              </a:tr>
              <a:tr h="163218">
                <a:tc>
                  <a:txBody>
                    <a:bodyPr/>
                    <a:lstStyle/>
                    <a:p>
                      <a:pPr algn="l" fontAlgn="b"/>
                      <a:r>
                        <a:rPr lang="en-US" sz="1000" b="0" i="0" u="none" strike="noStrike" dirty="0">
                          <a:solidFill>
                            <a:srgbClr val="000000"/>
                          </a:solidFill>
                          <a:effectLst/>
                          <a:latin typeface="Calibri" panose="020F0502020204030204" pitchFamily="34" charset="0"/>
                        </a:rPr>
                        <a:t>HE-6</a:t>
                      </a:r>
                    </a:p>
                  </a:txBody>
                  <a:tcPr marL="8161" marR="8161" marT="8161" marB="0" anchor="b">
                    <a:solidFill>
                      <a:srgbClr val="FFFF00"/>
                    </a:solidFill>
                  </a:tcPr>
                </a:tc>
                <a:tc>
                  <a:txBody>
                    <a:bodyPr/>
                    <a:lstStyle/>
                    <a:p>
                      <a:pPr algn="r" fontAlgn="b"/>
                      <a:r>
                        <a:rPr lang="en-US" sz="1000" b="0" i="0" u="none" strike="noStrike" dirty="0">
                          <a:solidFill>
                            <a:srgbClr val="000000"/>
                          </a:solidFill>
                          <a:effectLst/>
                          <a:latin typeface="Calibri" panose="020F0502020204030204" pitchFamily="34" charset="0"/>
                        </a:rPr>
                        <a:t>3</a:t>
                      </a:r>
                    </a:p>
                  </a:txBody>
                  <a:tcPr marL="8161" marR="8161" marT="8161" marB="0" anchor="b">
                    <a:solidFill>
                      <a:srgbClr val="FFFF00"/>
                    </a:solidFill>
                  </a:tcPr>
                </a:tc>
                <a:extLst>
                  <a:ext uri="{0D108BD9-81ED-4DB2-BD59-A6C34878D82A}">
                    <a16:rowId xmlns:a16="http://schemas.microsoft.com/office/drawing/2014/main" val="1816261900"/>
                  </a:ext>
                </a:extLst>
              </a:tr>
            </a:tbl>
          </a:graphicData>
        </a:graphic>
      </p:graphicFrame>
    </p:spTree>
    <p:extLst>
      <p:ext uri="{BB962C8B-B14F-4D97-AF65-F5344CB8AC3E}">
        <p14:creationId xmlns:p14="http://schemas.microsoft.com/office/powerpoint/2010/main" val="416247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793789177"/>
              </p:ext>
            </p:extLst>
          </p:nvPr>
        </p:nvGraphicFramePr>
        <p:xfrm>
          <a:off x="3360107" y="1137372"/>
          <a:ext cx="3856346" cy="1869193"/>
        </p:xfrm>
        <a:graphic>
          <a:graphicData uri="http://schemas.openxmlformats.org/drawingml/2006/table">
            <a:tbl>
              <a:tblPr>
                <a:tableStyleId>{5C22544A-7EE6-4342-B048-85BDC9FD1C3A}</a:tableStyleId>
              </a:tblPr>
              <a:tblGrid>
                <a:gridCol w="544317">
                  <a:extLst>
                    <a:ext uri="{9D8B030D-6E8A-4147-A177-3AD203B41FA5}">
                      <a16:colId xmlns:a16="http://schemas.microsoft.com/office/drawing/2014/main" val="161661840"/>
                    </a:ext>
                  </a:extLst>
                </a:gridCol>
                <a:gridCol w="3312029">
                  <a:extLst>
                    <a:ext uri="{9D8B030D-6E8A-4147-A177-3AD203B41FA5}">
                      <a16:colId xmlns:a16="http://schemas.microsoft.com/office/drawing/2014/main" val="993482200"/>
                    </a:ext>
                  </a:extLst>
                </a:gridCol>
              </a:tblGrid>
              <a:tr h="235553">
                <a:tc>
                  <a:txBody>
                    <a:bodyPr/>
                    <a:lstStyle/>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ctr" fontAlgn="b"/>
                      <a:r>
                        <a:rPr lang="en-US" sz="1200" u="sng" strike="noStrike" dirty="0">
                          <a:effectLst/>
                          <a:latin typeface="Arial" panose="020B0604020202020204" pitchFamily="34" charset="0"/>
                          <a:cs typeface="Arial" panose="020B0604020202020204" pitchFamily="34" charset="0"/>
                        </a:rPr>
                        <a:t>FAMILY PLANNING</a:t>
                      </a:r>
                      <a:endParaRPr lang="en-US" sz="1200" b="1" i="0" u="sng"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3980058661"/>
                  </a:ext>
                </a:extLst>
              </a:tr>
              <a:tr h="235553">
                <a:tc>
                  <a:txBody>
                    <a:bodyPr/>
                    <a:lstStyle/>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ctr" fontAlgn="b"/>
                      <a:r>
                        <a:rPr lang="en-US" sz="1200" u="sng" strike="noStrike" dirty="0">
                          <a:effectLst/>
                          <a:latin typeface="Arial" panose="020B0604020202020204" pitchFamily="34" charset="0"/>
                          <a:cs typeface="Arial" panose="020B0604020202020204" pitchFamily="34" charset="0"/>
                        </a:rPr>
                        <a:t>2022-2023</a:t>
                      </a:r>
                      <a:endParaRPr lang="en-US" sz="1200" b="1" i="0" u="sng"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1762491558"/>
                  </a:ext>
                </a:extLst>
              </a:tr>
              <a:tr h="220322">
                <a:tc>
                  <a:txBody>
                    <a:bodyPr/>
                    <a:lstStyle/>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tc>
                  <a:txBody>
                    <a:bodyPr/>
                    <a:lstStyle/>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699129895"/>
                  </a:ext>
                </a:extLst>
              </a:tr>
              <a:tr h="235553">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152</a:t>
                      </a:r>
                    </a:p>
                  </a:txBody>
                  <a:tcPr marL="8369" marR="8369" marT="8369" marB="0" anchor="b">
                    <a:solidFill>
                      <a:schemeClr val="accent3">
                        <a:lumMod val="60000"/>
                        <a:lumOff val="40000"/>
                      </a:schemeClr>
                    </a:solidFill>
                  </a:tcPr>
                </a:tc>
                <a:tc>
                  <a:txBody>
                    <a:bodyPr/>
                    <a:lstStyle/>
                    <a:p>
                      <a:pPr algn="l" fontAlgn="b"/>
                      <a:r>
                        <a:rPr lang="en-US" sz="1200" u="none" strike="noStrike" dirty="0">
                          <a:effectLst/>
                          <a:latin typeface="Arial" panose="020B0604020202020204" pitchFamily="34" charset="0"/>
                          <a:cs typeface="Arial" panose="020B0604020202020204" pitchFamily="34" charset="0"/>
                        </a:rPr>
                        <a:t>Unduplicated Patients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2237897805"/>
                  </a:ext>
                </a:extLst>
              </a:tr>
              <a:tr h="235553">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20</a:t>
                      </a:r>
                    </a:p>
                  </a:txBody>
                  <a:tcPr marL="8369" marR="8369" marT="8369" marB="0" anchor="b">
                    <a:solidFill>
                      <a:schemeClr val="accent3">
                        <a:lumMod val="60000"/>
                        <a:lumOff val="40000"/>
                      </a:schemeClr>
                    </a:solidFill>
                  </a:tcPr>
                </a:tc>
                <a:tc>
                  <a:txBody>
                    <a:bodyPr/>
                    <a:lstStyle/>
                    <a:p>
                      <a:pPr algn="l" fontAlgn="b"/>
                      <a:r>
                        <a:rPr lang="en-US" sz="1200" u="none" strike="noStrike" dirty="0">
                          <a:effectLst/>
                          <a:latin typeface="Arial" panose="020B0604020202020204" pitchFamily="34" charset="0"/>
                          <a:cs typeface="Arial" panose="020B0604020202020204" pitchFamily="34" charset="0"/>
                        </a:rPr>
                        <a:t>Teens (19 and under)</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359475118"/>
                  </a:ext>
                </a:extLst>
              </a:tr>
              <a:tr h="235553">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120</a:t>
                      </a:r>
                    </a:p>
                  </a:txBody>
                  <a:tcPr marL="8369" marR="8369" marT="8369" marB="0" anchor="b">
                    <a:solidFill>
                      <a:schemeClr val="accent3">
                        <a:lumMod val="60000"/>
                        <a:lumOff val="40000"/>
                      </a:schemeClr>
                    </a:solidFill>
                  </a:tcPr>
                </a:tc>
                <a:tc>
                  <a:txBody>
                    <a:bodyPr/>
                    <a:lstStyle/>
                    <a:p>
                      <a:pPr algn="l" fontAlgn="b"/>
                      <a:r>
                        <a:rPr lang="en-US" sz="1200" u="none" strike="noStrike" dirty="0">
                          <a:effectLst/>
                          <a:latin typeface="Arial" panose="020B0604020202020204" pitchFamily="34" charset="0"/>
                          <a:cs typeface="Arial" panose="020B0604020202020204" pitchFamily="34" charset="0"/>
                        </a:rPr>
                        <a:t>Insured</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1354359538"/>
                  </a:ext>
                </a:extLst>
              </a:tr>
              <a:tr h="235553">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32</a:t>
                      </a:r>
                    </a:p>
                  </a:txBody>
                  <a:tcPr marL="8369" marR="8369" marT="8369" marB="0" anchor="b">
                    <a:solidFill>
                      <a:schemeClr val="accent3">
                        <a:lumMod val="60000"/>
                        <a:lumOff val="40000"/>
                      </a:schemeClr>
                    </a:solidFill>
                  </a:tcPr>
                </a:tc>
                <a:tc>
                  <a:txBody>
                    <a:bodyPr/>
                    <a:lstStyle/>
                    <a:p>
                      <a:pPr algn="l" fontAlgn="b"/>
                      <a:r>
                        <a:rPr lang="en-US" sz="1200" u="none" strike="noStrike" dirty="0">
                          <a:effectLst/>
                          <a:latin typeface="Arial" panose="020B0604020202020204" pitchFamily="34" charset="0"/>
                          <a:cs typeface="Arial" panose="020B0604020202020204" pitchFamily="34" charset="0"/>
                        </a:rPr>
                        <a:t>Uninsured</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369" marR="8369" marT="8369" marB="0" anchor="b">
                    <a:solidFill>
                      <a:schemeClr val="accent3">
                        <a:lumMod val="60000"/>
                        <a:lumOff val="40000"/>
                      </a:schemeClr>
                    </a:solidFill>
                  </a:tcPr>
                </a:tc>
                <a:extLst>
                  <a:ext uri="{0D108BD9-81ED-4DB2-BD59-A6C34878D82A}">
                    <a16:rowId xmlns:a16="http://schemas.microsoft.com/office/drawing/2014/main" val="1010488314"/>
                  </a:ext>
                </a:extLst>
              </a:tr>
              <a:tr h="235553">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a:t>
                      </a:r>
                    </a:p>
                  </a:txBody>
                  <a:tcPr marL="8369" marR="8369" marT="8369" marB="0" anchor="b">
                    <a:solidFill>
                      <a:schemeClr val="accent3">
                        <a:lumMod val="60000"/>
                        <a:lumOff val="40000"/>
                      </a:schemeClr>
                    </a:solidFill>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Non-English speaking patients</a:t>
                      </a:r>
                    </a:p>
                  </a:txBody>
                  <a:tcPr marL="8369" marR="8369" marT="8369" marB="0" anchor="b">
                    <a:solidFill>
                      <a:schemeClr val="accent3">
                        <a:lumMod val="60000"/>
                        <a:lumOff val="40000"/>
                      </a:schemeClr>
                    </a:solidFill>
                  </a:tcPr>
                </a:tc>
                <a:extLst>
                  <a:ext uri="{0D108BD9-81ED-4DB2-BD59-A6C34878D82A}">
                    <a16:rowId xmlns:a16="http://schemas.microsoft.com/office/drawing/2014/main" val="3992675886"/>
                  </a:ext>
                </a:extLst>
              </a:tr>
            </a:tbl>
          </a:graphicData>
        </a:graphic>
      </p:graphicFrame>
      <p:sp>
        <p:nvSpPr>
          <p:cNvPr id="5" name="Rectangle 4"/>
          <p:cNvSpPr/>
          <p:nvPr/>
        </p:nvSpPr>
        <p:spPr>
          <a:xfrm>
            <a:off x="685800" y="152400"/>
            <a:ext cx="6489277"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Family planning </a:t>
            </a:r>
          </a:p>
        </p:txBody>
      </p:sp>
      <p:sp>
        <p:nvSpPr>
          <p:cNvPr id="6" name="TextBox 5"/>
          <p:cNvSpPr txBox="1"/>
          <p:nvPr/>
        </p:nvSpPr>
        <p:spPr>
          <a:xfrm>
            <a:off x="6705600" y="59323"/>
            <a:ext cx="1905000" cy="338554"/>
          </a:xfrm>
          <a:prstGeom prst="rect">
            <a:avLst/>
          </a:prstGeom>
          <a:noFill/>
        </p:spPr>
        <p:txBody>
          <a:bodyPr wrap="square" rtlCol="0">
            <a:spAutoFit/>
          </a:bodyPr>
          <a:lstStyle/>
          <a:p>
            <a:r>
              <a:rPr lang="en-US" sz="800" dirty="0">
                <a:solidFill>
                  <a:schemeClr val="bg1"/>
                </a:solidFill>
              </a:rPr>
              <a:t>2022-2023 Statistical Report</a:t>
            </a:r>
          </a:p>
          <a:p>
            <a:r>
              <a:rPr lang="en-US" sz="800" dirty="0">
                <a:solidFill>
                  <a:schemeClr val="bg1"/>
                </a:solidFill>
              </a:rPr>
              <a:t> 	</a:t>
            </a:r>
          </a:p>
        </p:txBody>
      </p:sp>
      <p:cxnSp>
        <p:nvCxnSpPr>
          <p:cNvPr id="10" name="Straight Connector 9"/>
          <p:cNvCxnSpPr/>
          <p:nvPr/>
        </p:nvCxnSpPr>
        <p:spPr>
          <a:xfrm>
            <a:off x="6705600" y="304800"/>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79301" y="4100913"/>
            <a:ext cx="2789546" cy="461665"/>
          </a:xfrm>
          <a:prstGeom prst="rect">
            <a:avLst/>
          </a:prstGeom>
          <a:noFill/>
        </p:spPr>
        <p:txBody>
          <a:bodyPr wrap="none" lIns="91440" tIns="45720" rIns="91440" bIns="45720">
            <a:spAutoFit/>
          </a:bodyPr>
          <a:lstStyle/>
          <a:p>
            <a:pPr algn="ctr"/>
            <a:r>
              <a:rPr lang="en-US" sz="2400" b="1" spc="300" dirty="0">
                <a:ln w="11430" cmpd="sng">
                  <a:solidFill>
                    <a:schemeClr val="accent1">
                      <a:tint val="10000"/>
                    </a:schemeClr>
                  </a:solidFill>
                  <a:prstDash val="solid"/>
                  <a:miter lim="800000"/>
                </a:ln>
                <a:solidFill>
                  <a:schemeClr val="accent4">
                    <a:lumMod val="50000"/>
                  </a:schemeClr>
                </a:solidFill>
                <a:effectLst>
                  <a:glow rad="45500">
                    <a:schemeClr val="accent1">
                      <a:satMod val="220000"/>
                      <a:alpha val="35000"/>
                    </a:schemeClr>
                  </a:glow>
                </a:effectLst>
              </a:rPr>
              <a:t>Payer Sources</a:t>
            </a:r>
          </a:p>
        </p:txBody>
      </p:sp>
      <p:pic>
        <p:nvPicPr>
          <p:cNvPr id="3077" name="Picture 5" descr="C:\Users\cwarren\Desktop\results_not_pregna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206" y="4638061"/>
            <a:ext cx="476250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images of family 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3417163"/>
            <a:ext cx="1943100" cy="1362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2728619304"/>
              </p:ext>
            </p:extLst>
          </p:nvPr>
        </p:nvGraphicFramePr>
        <p:xfrm>
          <a:off x="533400" y="4502655"/>
          <a:ext cx="3419465" cy="1238250"/>
        </p:xfrm>
        <a:graphic>
          <a:graphicData uri="http://schemas.openxmlformats.org/drawingml/2006/table">
            <a:tbl>
              <a:tblPr>
                <a:tableStyleId>{5C22544A-7EE6-4342-B048-85BDC9FD1C3A}</a:tableStyleId>
              </a:tblPr>
              <a:tblGrid>
                <a:gridCol w="482652">
                  <a:extLst>
                    <a:ext uri="{9D8B030D-6E8A-4147-A177-3AD203B41FA5}">
                      <a16:colId xmlns:a16="http://schemas.microsoft.com/office/drawing/2014/main" val="3877405117"/>
                    </a:ext>
                  </a:extLst>
                </a:gridCol>
                <a:gridCol w="2936813">
                  <a:extLst>
                    <a:ext uri="{9D8B030D-6E8A-4147-A177-3AD203B41FA5}">
                      <a16:colId xmlns:a16="http://schemas.microsoft.com/office/drawing/2014/main" val="3936844929"/>
                    </a:ext>
                  </a:extLst>
                </a:gridCol>
              </a:tblGrid>
              <a:tr h="247650">
                <a:tc>
                  <a:txBody>
                    <a:bodyPr/>
                    <a:lstStyle/>
                    <a:p>
                      <a:pPr algn="ctr" fontAlgn="b"/>
                      <a:r>
                        <a:rPr lang="en-US" sz="1400" b="1" i="0" u="none" strike="noStrike" dirty="0">
                          <a:solidFill>
                            <a:srgbClr val="000000"/>
                          </a:solidFill>
                          <a:effectLst/>
                          <a:latin typeface="Grad"/>
                        </a:rPr>
                        <a:t>108</a:t>
                      </a:r>
                    </a:p>
                  </a:txBody>
                  <a:tcPr marL="9525" marR="9525" marT="9525" marB="0" anchor="b">
                    <a:solidFill>
                      <a:schemeClr val="accent5"/>
                    </a:solidFill>
                  </a:tcPr>
                </a:tc>
                <a:tc>
                  <a:txBody>
                    <a:bodyPr/>
                    <a:lstStyle/>
                    <a:p>
                      <a:pPr algn="l" fontAlgn="b"/>
                      <a:r>
                        <a:rPr lang="en-US" sz="1400" u="none" strike="noStrike" dirty="0">
                          <a:effectLst/>
                        </a:rPr>
                        <a:t>Medicaid</a:t>
                      </a:r>
                      <a:endParaRPr lang="en-US" sz="1400" b="1" i="0" u="none" strike="noStrike" dirty="0">
                        <a:solidFill>
                          <a:srgbClr val="000000"/>
                        </a:solidFill>
                        <a:effectLst/>
                        <a:latin typeface="Grad"/>
                      </a:endParaRPr>
                    </a:p>
                  </a:txBody>
                  <a:tcPr marL="9525" marR="9525" marT="9525" marB="0" anchor="b">
                    <a:solidFill>
                      <a:schemeClr val="accent5"/>
                    </a:solidFill>
                  </a:tcPr>
                </a:tc>
                <a:extLst>
                  <a:ext uri="{0D108BD9-81ED-4DB2-BD59-A6C34878D82A}">
                    <a16:rowId xmlns:a16="http://schemas.microsoft.com/office/drawing/2014/main" val="1510756425"/>
                  </a:ext>
                </a:extLst>
              </a:tr>
              <a:tr h="247650">
                <a:tc>
                  <a:txBody>
                    <a:bodyPr/>
                    <a:lstStyle/>
                    <a:p>
                      <a:pPr algn="ctr" fontAlgn="b"/>
                      <a:r>
                        <a:rPr lang="en-US" sz="1400" b="1" i="0" u="none" strike="noStrike" dirty="0">
                          <a:solidFill>
                            <a:srgbClr val="000000"/>
                          </a:solidFill>
                          <a:effectLst/>
                          <a:latin typeface="Grad"/>
                        </a:rPr>
                        <a:t>2</a:t>
                      </a:r>
                    </a:p>
                  </a:txBody>
                  <a:tcPr marL="9525" marR="9525" marT="9525" marB="0" anchor="b">
                    <a:solidFill>
                      <a:schemeClr val="accent5"/>
                    </a:solidFill>
                  </a:tcPr>
                </a:tc>
                <a:tc>
                  <a:txBody>
                    <a:bodyPr/>
                    <a:lstStyle/>
                    <a:p>
                      <a:pPr algn="l" fontAlgn="b"/>
                      <a:r>
                        <a:rPr lang="en-US" sz="1400" u="none" strike="noStrike">
                          <a:effectLst/>
                        </a:rPr>
                        <a:t>Medicare</a:t>
                      </a:r>
                      <a:endParaRPr lang="en-US" sz="1400" b="1" i="0" u="none" strike="noStrike">
                        <a:solidFill>
                          <a:srgbClr val="000000"/>
                        </a:solidFill>
                        <a:effectLst/>
                        <a:latin typeface="Grad"/>
                      </a:endParaRPr>
                    </a:p>
                  </a:txBody>
                  <a:tcPr marL="9525" marR="9525" marT="9525" marB="0" anchor="b">
                    <a:solidFill>
                      <a:schemeClr val="accent5"/>
                    </a:solidFill>
                  </a:tcPr>
                </a:tc>
                <a:extLst>
                  <a:ext uri="{0D108BD9-81ED-4DB2-BD59-A6C34878D82A}">
                    <a16:rowId xmlns:a16="http://schemas.microsoft.com/office/drawing/2014/main" val="1204216047"/>
                  </a:ext>
                </a:extLst>
              </a:tr>
              <a:tr h="247650">
                <a:tc>
                  <a:txBody>
                    <a:bodyPr/>
                    <a:lstStyle/>
                    <a:p>
                      <a:pPr algn="ctr" fontAlgn="b"/>
                      <a:r>
                        <a:rPr lang="en-US" sz="1400" b="1" i="0" u="none" strike="noStrike" dirty="0">
                          <a:solidFill>
                            <a:srgbClr val="000000"/>
                          </a:solidFill>
                          <a:effectLst/>
                          <a:latin typeface="Grad"/>
                        </a:rPr>
                        <a:t>30</a:t>
                      </a:r>
                    </a:p>
                  </a:txBody>
                  <a:tcPr marL="9525" marR="9525" marT="9525" marB="0" anchor="b">
                    <a:solidFill>
                      <a:schemeClr val="accent5"/>
                    </a:solidFill>
                  </a:tcPr>
                </a:tc>
                <a:tc>
                  <a:txBody>
                    <a:bodyPr/>
                    <a:lstStyle/>
                    <a:p>
                      <a:pPr algn="l" fontAlgn="b"/>
                      <a:r>
                        <a:rPr lang="en-US" sz="1400" u="none" strike="noStrike">
                          <a:effectLst/>
                        </a:rPr>
                        <a:t>Self Pay</a:t>
                      </a:r>
                      <a:endParaRPr lang="en-US" sz="1400" b="1" i="0" u="none" strike="noStrike">
                        <a:solidFill>
                          <a:srgbClr val="000000"/>
                        </a:solidFill>
                        <a:effectLst/>
                        <a:latin typeface="Grad"/>
                      </a:endParaRPr>
                    </a:p>
                  </a:txBody>
                  <a:tcPr marL="9525" marR="9525" marT="9525" marB="0" anchor="b">
                    <a:solidFill>
                      <a:schemeClr val="accent5"/>
                    </a:solidFill>
                  </a:tcPr>
                </a:tc>
                <a:extLst>
                  <a:ext uri="{0D108BD9-81ED-4DB2-BD59-A6C34878D82A}">
                    <a16:rowId xmlns:a16="http://schemas.microsoft.com/office/drawing/2014/main" val="4056368542"/>
                  </a:ext>
                </a:extLst>
              </a:tr>
              <a:tr h="247650">
                <a:tc>
                  <a:txBody>
                    <a:bodyPr/>
                    <a:lstStyle/>
                    <a:p>
                      <a:pPr algn="ctr" fontAlgn="b"/>
                      <a:r>
                        <a:rPr lang="en-US" sz="1400" b="1" i="0" u="none" strike="noStrike" dirty="0">
                          <a:solidFill>
                            <a:srgbClr val="000000"/>
                          </a:solidFill>
                          <a:effectLst/>
                          <a:latin typeface="Grad"/>
                        </a:rPr>
                        <a:t>5</a:t>
                      </a:r>
                    </a:p>
                  </a:txBody>
                  <a:tcPr marL="9525" marR="9525" marT="9525" marB="0" anchor="b">
                    <a:solidFill>
                      <a:schemeClr val="accent5"/>
                    </a:solidFill>
                  </a:tcPr>
                </a:tc>
                <a:tc>
                  <a:txBody>
                    <a:bodyPr/>
                    <a:lstStyle/>
                    <a:p>
                      <a:pPr algn="l" fontAlgn="b"/>
                      <a:r>
                        <a:rPr lang="en-US" sz="1400" u="none" strike="noStrike" dirty="0">
                          <a:effectLst/>
                        </a:rPr>
                        <a:t>Private Ins.</a:t>
                      </a:r>
                      <a:endParaRPr lang="en-US" sz="1400" b="1" i="0" u="none" strike="noStrike" dirty="0">
                        <a:solidFill>
                          <a:srgbClr val="000000"/>
                        </a:solidFill>
                        <a:effectLst/>
                        <a:latin typeface="Grad"/>
                      </a:endParaRPr>
                    </a:p>
                  </a:txBody>
                  <a:tcPr marL="9525" marR="9525" marT="9525" marB="0" anchor="b">
                    <a:solidFill>
                      <a:schemeClr val="accent5"/>
                    </a:solidFill>
                  </a:tcPr>
                </a:tc>
                <a:extLst>
                  <a:ext uri="{0D108BD9-81ED-4DB2-BD59-A6C34878D82A}">
                    <a16:rowId xmlns:a16="http://schemas.microsoft.com/office/drawing/2014/main" val="3673769303"/>
                  </a:ext>
                </a:extLst>
              </a:tr>
              <a:tr h="247650">
                <a:tc>
                  <a:txBody>
                    <a:bodyPr/>
                    <a:lstStyle/>
                    <a:p>
                      <a:pPr algn="ctr" fontAlgn="b"/>
                      <a:r>
                        <a:rPr lang="en-US" sz="1400" b="1" i="0" u="none" strike="noStrike" dirty="0">
                          <a:solidFill>
                            <a:srgbClr val="000000"/>
                          </a:solidFill>
                          <a:effectLst/>
                          <a:latin typeface="Grad"/>
                        </a:rPr>
                        <a:t>7</a:t>
                      </a:r>
                    </a:p>
                  </a:txBody>
                  <a:tcPr marL="9525" marR="9525" marT="9525" marB="0" anchor="b">
                    <a:solidFill>
                      <a:schemeClr val="accent5"/>
                    </a:solidFill>
                  </a:tcPr>
                </a:tc>
                <a:tc>
                  <a:txBody>
                    <a:bodyPr/>
                    <a:lstStyle/>
                    <a:p>
                      <a:pPr algn="l" fontAlgn="b"/>
                      <a:r>
                        <a:rPr lang="en-US" sz="1400" u="none" strike="noStrike" dirty="0" err="1">
                          <a:effectLst/>
                        </a:rPr>
                        <a:t>Commerical</a:t>
                      </a:r>
                      <a:endParaRPr lang="en-US" sz="1400" b="1" i="0" u="none" strike="noStrike" dirty="0">
                        <a:solidFill>
                          <a:srgbClr val="000000"/>
                        </a:solidFill>
                        <a:effectLst/>
                        <a:latin typeface="Grad"/>
                      </a:endParaRPr>
                    </a:p>
                  </a:txBody>
                  <a:tcPr marL="9525" marR="9525" marT="9525" marB="0" anchor="b">
                    <a:solidFill>
                      <a:schemeClr val="accent5"/>
                    </a:solidFill>
                  </a:tcPr>
                </a:tc>
                <a:extLst>
                  <a:ext uri="{0D108BD9-81ED-4DB2-BD59-A6C34878D82A}">
                    <a16:rowId xmlns:a16="http://schemas.microsoft.com/office/drawing/2014/main" val="1556250414"/>
                  </a:ext>
                </a:extLst>
              </a:tr>
            </a:tbl>
          </a:graphicData>
        </a:graphic>
      </p:graphicFrame>
      <p:pic>
        <p:nvPicPr>
          <p:cNvPr id="7170" name="Picture 2" descr="Image result for images of family plan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9188" y="3640443"/>
            <a:ext cx="2058183" cy="11565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53" y="1400728"/>
            <a:ext cx="2703213" cy="1804395"/>
          </a:xfrm>
          <a:prstGeom prst="rect">
            <a:avLst/>
          </a:prstGeom>
        </p:spPr>
      </p:pic>
    </p:spTree>
    <p:extLst>
      <p:ext uri="{BB962C8B-B14F-4D97-AF65-F5344CB8AC3E}">
        <p14:creationId xmlns:p14="http://schemas.microsoft.com/office/powerpoint/2010/main" val="3279551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1000">
              <a:schemeClr val="accent4">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A2A9601-C6D0-49A9-9012-C3C2B0061B21}"/>
              </a:ext>
            </a:extLst>
          </p:cNvPr>
          <p:cNvGraphicFramePr>
            <a:graphicFrameLocks noGrp="1"/>
          </p:cNvGraphicFramePr>
          <p:nvPr>
            <p:extLst>
              <p:ext uri="{D42A27DB-BD31-4B8C-83A1-F6EECF244321}">
                <p14:modId xmlns:p14="http://schemas.microsoft.com/office/powerpoint/2010/main" val="4216251021"/>
              </p:ext>
            </p:extLst>
          </p:nvPr>
        </p:nvGraphicFramePr>
        <p:xfrm>
          <a:off x="1295400" y="1375299"/>
          <a:ext cx="3962400" cy="4378717"/>
        </p:xfrm>
        <a:graphic>
          <a:graphicData uri="http://schemas.openxmlformats.org/drawingml/2006/table">
            <a:tbl>
              <a:tblPr>
                <a:tableStyleId>{5C22544A-7EE6-4342-B048-85BDC9FD1C3A}</a:tableStyleId>
              </a:tblPr>
              <a:tblGrid>
                <a:gridCol w="3048000">
                  <a:extLst>
                    <a:ext uri="{9D8B030D-6E8A-4147-A177-3AD203B41FA5}">
                      <a16:colId xmlns:a16="http://schemas.microsoft.com/office/drawing/2014/main" val="4207805381"/>
                    </a:ext>
                  </a:extLst>
                </a:gridCol>
                <a:gridCol w="914400">
                  <a:extLst>
                    <a:ext uri="{9D8B030D-6E8A-4147-A177-3AD203B41FA5}">
                      <a16:colId xmlns:a16="http://schemas.microsoft.com/office/drawing/2014/main" val="1712190643"/>
                    </a:ext>
                  </a:extLst>
                </a:gridCol>
              </a:tblGrid>
              <a:tr h="169862">
                <a:tc>
                  <a:txBody>
                    <a:bodyPr/>
                    <a:lstStyle/>
                    <a:p>
                      <a:pPr algn="l" fontAlgn="b"/>
                      <a:r>
                        <a:rPr lang="en-US" sz="1200" u="none" strike="noStrike">
                          <a:effectLst/>
                        </a:rPr>
                        <a:t>TB Skin Tests Given</a:t>
                      </a:r>
                      <a:endParaRPr lang="en-US" sz="1200" b="0" i="0" u="none" strike="noStrike">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101</a:t>
                      </a:r>
                    </a:p>
                  </a:txBody>
                  <a:tcPr marL="7499" marR="7499" marT="7499" marB="0" anchor="b"/>
                </a:tc>
                <a:extLst>
                  <a:ext uri="{0D108BD9-81ED-4DB2-BD59-A6C34878D82A}">
                    <a16:rowId xmlns:a16="http://schemas.microsoft.com/office/drawing/2014/main" val="4026142565"/>
                  </a:ext>
                </a:extLst>
              </a:tr>
              <a:tr h="169862">
                <a:tc>
                  <a:txBody>
                    <a:bodyPr/>
                    <a:lstStyle/>
                    <a:p>
                      <a:pPr algn="l" fontAlgn="b"/>
                      <a:r>
                        <a:rPr lang="en-US" sz="1200" u="none" strike="noStrike" dirty="0">
                          <a:effectLst/>
                        </a:rPr>
                        <a:t>TB Skin Tests Read</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79</a:t>
                      </a:r>
                    </a:p>
                  </a:txBody>
                  <a:tcPr marL="7499" marR="7499" marT="7499" marB="0" anchor="b"/>
                </a:tc>
                <a:extLst>
                  <a:ext uri="{0D108BD9-81ED-4DB2-BD59-A6C34878D82A}">
                    <a16:rowId xmlns:a16="http://schemas.microsoft.com/office/drawing/2014/main" val="2600888496"/>
                  </a:ext>
                </a:extLst>
              </a:tr>
              <a:tr h="169862">
                <a:tc>
                  <a:txBody>
                    <a:bodyPr/>
                    <a:lstStyle/>
                    <a:p>
                      <a:pPr algn="l" fontAlgn="b"/>
                      <a:r>
                        <a:rPr lang="en-US" sz="1200" u="none" strike="noStrike" dirty="0">
                          <a:effectLst/>
                        </a:rPr>
                        <a:t>TB Screening forms</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19</a:t>
                      </a:r>
                    </a:p>
                  </a:txBody>
                  <a:tcPr marL="7499" marR="7499" marT="7499" marB="0" anchor="b"/>
                </a:tc>
                <a:extLst>
                  <a:ext uri="{0D108BD9-81ED-4DB2-BD59-A6C34878D82A}">
                    <a16:rowId xmlns:a16="http://schemas.microsoft.com/office/drawing/2014/main" val="478876639"/>
                  </a:ext>
                </a:extLst>
              </a:tr>
              <a:tr h="169862">
                <a:tc>
                  <a:txBody>
                    <a:bodyPr/>
                    <a:lstStyle/>
                    <a:p>
                      <a:pPr algn="l" fontAlgn="b"/>
                      <a:r>
                        <a:rPr lang="en-US" sz="1200" u="none" strike="noStrike" dirty="0">
                          <a:effectLst/>
                        </a:rPr>
                        <a:t>Blood Pressure</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5</a:t>
                      </a:r>
                    </a:p>
                  </a:txBody>
                  <a:tcPr marL="7499" marR="7499" marT="7499" marB="0" anchor="b"/>
                </a:tc>
                <a:extLst>
                  <a:ext uri="{0D108BD9-81ED-4DB2-BD59-A6C34878D82A}">
                    <a16:rowId xmlns:a16="http://schemas.microsoft.com/office/drawing/2014/main" val="3674244973"/>
                  </a:ext>
                </a:extLst>
              </a:tr>
              <a:tr h="169862">
                <a:tc>
                  <a:txBody>
                    <a:bodyPr/>
                    <a:lstStyle/>
                    <a:p>
                      <a:pPr algn="l" fontAlgn="b"/>
                      <a:r>
                        <a:rPr lang="en-US" sz="1200" u="none" strike="noStrike" dirty="0">
                          <a:effectLst/>
                        </a:rPr>
                        <a:t>Blood Sugar</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45</a:t>
                      </a:r>
                    </a:p>
                  </a:txBody>
                  <a:tcPr marL="7499" marR="7499" marT="7499" marB="0" anchor="b"/>
                </a:tc>
                <a:extLst>
                  <a:ext uri="{0D108BD9-81ED-4DB2-BD59-A6C34878D82A}">
                    <a16:rowId xmlns:a16="http://schemas.microsoft.com/office/drawing/2014/main" val="2004033643"/>
                  </a:ext>
                </a:extLst>
              </a:tr>
              <a:tr h="169862">
                <a:tc>
                  <a:txBody>
                    <a:bodyPr/>
                    <a:lstStyle/>
                    <a:p>
                      <a:pPr algn="l" fontAlgn="b"/>
                      <a:r>
                        <a:rPr lang="en-US" sz="1200" u="none" strike="noStrike" dirty="0">
                          <a:effectLst/>
                        </a:rPr>
                        <a:t>Hemoglobin Checks</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61</a:t>
                      </a:r>
                    </a:p>
                  </a:txBody>
                  <a:tcPr marL="7499" marR="7499" marT="7499" marB="0" anchor="b"/>
                </a:tc>
                <a:extLst>
                  <a:ext uri="{0D108BD9-81ED-4DB2-BD59-A6C34878D82A}">
                    <a16:rowId xmlns:a16="http://schemas.microsoft.com/office/drawing/2014/main" val="2837122596"/>
                  </a:ext>
                </a:extLst>
              </a:tr>
              <a:tr h="169862">
                <a:tc>
                  <a:txBody>
                    <a:bodyPr/>
                    <a:lstStyle/>
                    <a:p>
                      <a:pPr algn="l" fontAlgn="b"/>
                      <a:r>
                        <a:rPr lang="en-US" sz="1200" u="none" strike="noStrike" dirty="0">
                          <a:effectLst/>
                        </a:rPr>
                        <a:t>Hepatitis B  Vaccines</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16</a:t>
                      </a:r>
                    </a:p>
                  </a:txBody>
                  <a:tcPr marL="7499" marR="7499" marT="7499" marB="0" anchor="b"/>
                </a:tc>
                <a:extLst>
                  <a:ext uri="{0D108BD9-81ED-4DB2-BD59-A6C34878D82A}">
                    <a16:rowId xmlns:a16="http://schemas.microsoft.com/office/drawing/2014/main" val="2487271900"/>
                  </a:ext>
                </a:extLst>
              </a:tr>
              <a:tr h="169862">
                <a:tc>
                  <a:txBody>
                    <a:bodyPr/>
                    <a:lstStyle/>
                    <a:p>
                      <a:pPr algn="l" fontAlgn="b"/>
                      <a:r>
                        <a:rPr lang="en-US" sz="1200" u="none" strike="noStrike" dirty="0">
                          <a:effectLst/>
                        </a:rPr>
                        <a:t>HIV Results</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474</a:t>
                      </a:r>
                    </a:p>
                  </a:txBody>
                  <a:tcPr marL="7499" marR="7499" marT="7499" marB="0" anchor="b"/>
                </a:tc>
                <a:extLst>
                  <a:ext uri="{0D108BD9-81ED-4DB2-BD59-A6C34878D82A}">
                    <a16:rowId xmlns:a16="http://schemas.microsoft.com/office/drawing/2014/main" val="3294794441"/>
                  </a:ext>
                </a:extLst>
              </a:tr>
              <a:tr h="169862">
                <a:tc>
                  <a:txBody>
                    <a:bodyPr/>
                    <a:lstStyle/>
                    <a:p>
                      <a:pPr algn="l" fontAlgn="b"/>
                      <a:r>
                        <a:rPr lang="en-US" sz="1200" u="none" strike="noStrike" dirty="0">
                          <a:effectLst/>
                        </a:rPr>
                        <a:t>HIV Testing</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474</a:t>
                      </a:r>
                    </a:p>
                  </a:txBody>
                  <a:tcPr marL="7499" marR="7499" marT="7499" marB="0" anchor="b"/>
                </a:tc>
                <a:extLst>
                  <a:ext uri="{0D108BD9-81ED-4DB2-BD59-A6C34878D82A}">
                    <a16:rowId xmlns:a16="http://schemas.microsoft.com/office/drawing/2014/main" val="4084087116"/>
                  </a:ext>
                </a:extLst>
              </a:tr>
              <a:tr h="169862">
                <a:tc>
                  <a:txBody>
                    <a:bodyPr/>
                    <a:lstStyle/>
                    <a:p>
                      <a:pPr algn="l" fontAlgn="b"/>
                      <a:r>
                        <a:rPr lang="en-US" sz="1200" u="none" strike="noStrike" dirty="0">
                          <a:effectLst/>
                        </a:rPr>
                        <a:t>Tests Results</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474</a:t>
                      </a:r>
                    </a:p>
                  </a:txBody>
                  <a:tcPr marL="7499" marR="7499" marT="7499" marB="0" anchor="b"/>
                </a:tc>
                <a:extLst>
                  <a:ext uri="{0D108BD9-81ED-4DB2-BD59-A6C34878D82A}">
                    <a16:rowId xmlns:a16="http://schemas.microsoft.com/office/drawing/2014/main" val="3928536511"/>
                  </a:ext>
                </a:extLst>
              </a:tr>
              <a:tr h="169862">
                <a:tc>
                  <a:txBody>
                    <a:bodyPr/>
                    <a:lstStyle/>
                    <a:p>
                      <a:pPr algn="l" fontAlgn="b"/>
                      <a:r>
                        <a:rPr lang="en-US" sz="1200" u="none" strike="noStrike" dirty="0">
                          <a:effectLst/>
                        </a:rPr>
                        <a:t>Adult Immunizations</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161</a:t>
                      </a:r>
                    </a:p>
                  </a:txBody>
                  <a:tcPr marL="7499" marR="7499" marT="7499" marB="0" anchor="b"/>
                </a:tc>
                <a:extLst>
                  <a:ext uri="{0D108BD9-81ED-4DB2-BD59-A6C34878D82A}">
                    <a16:rowId xmlns:a16="http://schemas.microsoft.com/office/drawing/2014/main" val="3730999986"/>
                  </a:ext>
                </a:extLst>
              </a:tr>
              <a:tr h="169862">
                <a:tc>
                  <a:txBody>
                    <a:bodyPr/>
                    <a:lstStyle/>
                    <a:p>
                      <a:pPr algn="l" fontAlgn="b"/>
                      <a:r>
                        <a:rPr lang="en-US" sz="1200" u="none" strike="noStrike" dirty="0">
                          <a:effectLst/>
                        </a:rPr>
                        <a:t>Children Immunizations</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449</a:t>
                      </a:r>
                    </a:p>
                  </a:txBody>
                  <a:tcPr marL="7499" marR="7499" marT="7499" marB="0" anchor="b"/>
                </a:tc>
                <a:extLst>
                  <a:ext uri="{0D108BD9-81ED-4DB2-BD59-A6C34878D82A}">
                    <a16:rowId xmlns:a16="http://schemas.microsoft.com/office/drawing/2014/main" val="3966341808"/>
                  </a:ext>
                </a:extLst>
              </a:tr>
              <a:tr h="169862">
                <a:tc>
                  <a:txBody>
                    <a:bodyPr/>
                    <a:lstStyle/>
                    <a:p>
                      <a:pPr algn="l" fontAlgn="b"/>
                      <a:r>
                        <a:rPr lang="en-US" sz="1200" u="none" strike="noStrike" dirty="0">
                          <a:effectLst/>
                        </a:rPr>
                        <a:t>Pregnancy Tests</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68</a:t>
                      </a:r>
                    </a:p>
                  </a:txBody>
                  <a:tcPr marL="7499" marR="7499" marT="7499" marB="0" anchor="b"/>
                </a:tc>
                <a:extLst>
                  <a:ext uri="{0D108BD9-81ED-4DB2-BD59-A6C34878D82A}">
                    <a16:rowId xmlns:a16="http://schemas.microsoft.com/office/drawing/2014/main" val="3531072483"/>
                  </a:ext>
                </a:extLst>
              </a:tr>
              <a:tr h="169862">
                <a:tc>
                  <a:txBody>
                    <a:bodyPr/>
                    <a:lstStyle/>
                    <a:p>
                      <a:pPr algn="l" fontAlgn="b"/>
                      <a:r>
                        <a:rPr lang="en-US" sz="1200" u="none" strike="noStrike" dirty="0">
                          <a:effectLst/>
                        </a:rPr>
                        <a:t>STD Male</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86</a:t>
                      </a:r>
                    </a:p>
                  </a:txBody>
                  <a:tcPr marL="7499" marR="7499" marT="7499" marB="0" anchor="b"/>
                </a:tc>
                <a:extLst>
                  <a:ext uri="{0D108BD9-81ED-4DB2-BD59-A6C34878D82A}">
                    <a16:rowId xmlns:a16="http://schemas.microsoft.com/office/drawing/2014/main" val="1994921475"/>
                  </a:ext>
                </a:extLst>
              </a:tr>
              <a:tr h="169862">
                <a:tc>
                  <a:txBody>
                    <a:bodyPr/>
                    <a:lstStyle/>
                    <a:p>
                      <a:pPr algn="l" fontAlgn="b"/>
                      <a:r>
                        <a:rPr lang="en-US" sz="1200" u="none" strike="noStrike" dirty="0">
                          <a:effectLst/>
                        </a:rPr>
                        <a:t>STD Female</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87</a:t>
                      </a:r>
                    </a:p>
                  </a:txBody>
                  <a:tcPr marL="7499" marR="7499" marT="7499" marB="0" anchor="b"/>
                </a:tc>
                <a:extLst>
                  <a:ext uri="{0D108BD9-81ED-4DB2-BD59-A6C34878D82A}">
                    <a16:rowId xmlns:a16="http://schemas.microsoft.com/office/drawing/2014/main" val="3303461902"/>
                  </a:ext>
                </a:extLst>
              </a:tr>
              <a:tr h="169862">
                <a:tc>
                  <a:txBody>
                    <a:bodyPr/>
                    <a:lstStyle/>
                    <a:p>
                      <a:pPr algn="l" fontAlgn="b"/>
                      <a:r>
                        <a:rPr lang="en-US" sz="1200" u="none" strike="noStrike" dirty="0">
                          <a:effectLst/>
                        </a:rPr>
                        <a:t>Nurse Practitioner Adult Visits</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147</a:t>
                      </a:r>
                    </a:p>
                  </a:txBody>
                  <a:tcPr marL="7499" marR="7499" marT="7499" marB="0" anchor="b"/>
                </a:tc>
                <a:extLst>
                  <a:ext uri="{0D108BD9-81ED-4DB2-BD59-A6C34878D82A}">
                    <a16:rowId xmlns:a16="http://schemas.microsoft.com/office/drawing/2014/main" val="2159895027"/>
                  </a:ext>
                </a:extLst>
              </a:tr>
              <a:tr h="169862">
                <a:tc>
                  <a:txBody>
                    <a:bodyPr/>
                    <a:lstStyle/>
                    <a:p>
                      <a:pPr algn="l" fontAlgn="b"/>
                      <a:r>
                        <a:rPr lang="en-US" sz="1200" u="none" strike="noStrike" dirty="0">
                          <a:effectLst/>
                        </a:rPr>
                        <a:t>Nurse Practitioner Children Visits</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68</a:t>
                      </a:r>
                    </a:p>
                  </a:txBody>
                  <a:tcPr marL="7499" marR="7499" marT="7499" marB="0" anchor="b"/>
                </a:tc>
                <a:extLst>
                  <a:ext uri="{0D108BD9-81ED-4DB2-BD59-A6C34878D82A}">
                    <a16:rowId xmlns:a16="http://schemas.microsoft.com/office/drawing/2014/main" val="991037969"/>
                  </a:ext>
                </a:extLst>
              </a:tr>
              <a:tr h="169862">
                <a:tc>
                  <a:txBody>
                    <a:bodyPr/>
                    <a:lstStyle/>
                    <a:p>
                      <a:pPr algn="l" fontAlgn="b"/>
                      <a:r>
                        <a:rPr lang="en-US" sz="1200" u="none" strike="noStrike" dirty="0">
                          <a:effectLst/>
                        </a:rPr>
                        <a:t>Urine Checks </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166</a:t>
                      </a:r>
                    </a:p>
                  </a:txBody>
                  <a:tcPr marL="7499" marR="7499" marT="7499" marB="0" anchor="b"/>
                </a:tc>
                <a:extLst>
                  <a:ext uri="{0D108BD9-81ED-4DB2-BD59-A6C34878D82A}">
                    <a16:rowId xmlns:a16="http://schemas.microsoft.com/office/drawing/2014/main" val="2958384999"/>
                  </a:ext>
                </a:extLst>
              </a:tr>
              <a:tr h="169862">
                <a:tc>
                  <a:txBody>
                    <a:bodyPr/>
                    <a:lstStyle/>
                    <a:p>
                      <a:pPr algn="l" fontAlgn="b"/>
                      <a:r>
                        <a:rPr lang="en-US" sz="1200" u="none" strike="noStrike" dirty="0">
                          <a:effectLst/>
                        </a:rPr>
                        <a:t>Condoms</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150</a:t>
                      </a:r>
                    </a:p>
                  </a:txBody>
                  <a:tcPr marL="7499" marR="7499" marT="7499" marB="0" anchor="b"/>
                </a:tc>
                <a:extLst>
                  <a:ext uri="{0D108BD9-81ED-4DB2-BD59-A6C34878D82A}">
                    <a16:rowId xmlns:a16="http://schemas.microsoft.com/office/drawing/2014/main" val="3041024172"/>
                  </a:ext>
                </a:extLst>
              </a:tr>
              <a:tr h="169862">
                <a:tc>
                  <a:txBody>
                    <a:bodyPr/>
                    <a:lstStyle/>
                    <a:p>
                      <a:pPr algn="l" fontAlgn="b"/>
                      <a:r>
                        <a:rPr lang="en-US" sz="1200" u="none" strike="noStrike" dirty="0">
                          <a:effectLst/>
                        </a:rPr>
                        <a:t>STD Treatment Only</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55</a:t>
                      </a:r>
                    </a:p>
                  </a:txBody>
                  <a:tcPr marL="7499" marR="7499" marT="7499" marB="0" anchor="b"/>
                </a:tc>
                <a:extLst>
                  <a:ext uri="{0D108BD9-81ED-4DB2-BD59-A6C34878D82A}">
                    <a16:rowId xmlns:a16="http://schemas.microsoft.com/office/drawing/2014/main" val="3241962851"/>
                  </a:ext>
                </a:extLst>
              </a:tr>
              <a:tr h="169862">
                <a:tc>
                  <a:txBody>
                    <a:bodyPr/>
                    <a:lstStyle/>
                    <a:p>
                      <a:pPr algn="l" fontAlgn="b"/>
                      <a:r>
                        <a:rPr lang="en-US" sz="1200" u="none" strike="noStrike" dirty="0">
                          <a:effectLst/>
                        </a:rPr>
                        <a:t>Flu Shots</a:t>
                      </a:r>
                      <a:endParaRPr lang="en-US" sz="1200" b="0" i="0" u="none" strike="noStrike" dirty="0">
                        <a:solidFill>
                          <a:srgbClr val="000000"/>
                        </a:solidFill>
                        <a:effectLst/>
                        <a:latin typeface="Calibri" panose="020F0502020204030204" pitchFamily="34" charset="0"/>
                      </a:endParaRPr>
                    </a:p>
                  </a:txBody>
                  <a:tcPr marL="7499" marR="7499" marT="7499" marB="0" anchor="b"/>
                </a:tc>
                <a:tc>
                  <a:txBody>
                    <a:bodyPr/>
                    <a:lstStyle/>
                    <a:p>
                      <a:pPr algn="r" fontAlgn="b"/>
                      <a:r>
                        <a:rPr lang="en-US" sz="1200" b="0" i="0" u="none" strike="noStrike" dirty="0">
                          <a:solidFill>
                            <a:srgbClr val="000000"/>
                          </a:solidFill>
                          <a:effectLst/>
                          <a:latin typeface="Calibri" panose="020F0502020204030204" pitchFamily="34" charset="0"/>
                        </a:rPr>
                        <a:t>92</a:t>
                      </a:r>
                    </a:p>
                  </a:txBody>
                  <a:tcPr marL="7499" marR="7499" marT="7499" marB="0" anchor="b"/>
                </a:tc>
                <a:extLst>
                  <a:ext uri="{0D108BD9-81ED-4DB2-BD59-A6C34878D82A}">
                    <a16:rowId xmlns:a16="http://schemas.microsoft.com/office/drawing/2014/main" val="1612898104"/>
                  </a:ext>
                </a:extLst>
              </a:tr>
              <a:tr h="169862">
                <a:tc>
                  <a:txBody>
                    <a:bodyPr/>
                    <a:lstStyle/>
                    <a:p>
                      <a:pPr algn="l" fontAlgn="b"/>
                      <a:r>
                        <a:rPr lang="en-US" sz="1200" b="0" i="0" u="none" strike="noStrike" dirty="0">
                          <a:solidFill>
                            <a:srgbClr val="000000"/>
                          </a:solidFill>
                          <a:effectLst/>
                          <a:latin typeface="Century Gothic" panose="020B0502020202020204" pitchFamily="34" charset="0"/>
                        </a:rPr>
                        <a:t>COVID Vaccines</a:t>
                      </a:r>
                    </a:p>
                  </a:txBody>
                  <a:tcPr marL="7499" marR="7499" marT="7499" marB="0" anchor="b"/>
                </a:tc>
                <a:tc>
                  <a:txBody>
                    <a:bodyPr/>
                    <a:lstStyle/>
                    <a:p>
                      <a:pPr algn="r" fontAlgn="b"/>
                      <a:r>
                        <a:rPr lang="en-US" sz="1200" b="0" i="0" u="none" strike="noStrike" dirty="0">
                          <a:solidFill>
                            <a:srgbClr val="000000"/>
                          </a:solidFill>
                          <a:effectLst/>
                          <a:latin typeface="Century Gothic" panose="020B0502020202020204" pitchFamily="34" charset="0"/>
                        </a:rPr>
                        <a:t>507</a:t>
                      </a:r>
                    </a:p>
                  </a:txBody>
                  <a:tcPr marL="7499" marR="7499" marT="7499" marB="0" anchor="b"/>
                </a:tc>
                <a:extLst>
                  <a:ext uri="{0D108BD9-81ED-4DB2-BD59-A6C34878D82A}">
                    <a16:rowId xmlns:a16="http://schemas.microsoft.com/office/drawing/2014/main" val="3657578261"/>
                  </a:ext>
                </a:extLst>
              </a:tr>
              <a:tr h="169862">
                <a:tc>
                  <a:txBody>
                    <a:bodyPr/>
                    <a:lstStyle/>
                    <a:p>
                      <a:pPr algn="l" fontAlgn="b"/>
                      <a:r>
                        <a:rPr lang="en-US" sz="1200" b="0" i="0" u="none" strike="noStrike" dirty="0">
                          <a:solidFill>
                            <a:srgbClr val="000000"/>
                          </a:solidFill>
                          <a:effectLst/>
                          <a:latin typeface="Century Gothic" panose="020B0502020202020204" pitchFamily="34" charset="0"/>
                        </a:rPr>
                        <a:t>COVID tests</a:t>
                      </a:r>
                    </a:p>
                  </a:txBody>
                  <a:tcPr marL="7499" marR="7499" marT="7499" marB="0" anchor="b"/>
                </a:tc>
                <a:tc>
                  <a:txBody>
                    <a:bodyPr/>
                    <a:lstStyle/>
                    <a:p>
                      <a:pPr algn="r" fontAlgn="b"/>
                      <a:r>
                        <a:rPr lang="en-US" sz="1200" b="0" i="0" u="none" strike="noStrike" dirty="0">
                          <a:solidFill>
                            <a:srgbClr val="000000"/>
                          </a:solidFill>
                          <a:effectLst/>
                          <a:latin typeface="Century Gothic" panose="020B0502020202020204" pitchFamily="34" charset="0"/>
                        </a:rPr>
                        <a:t>264</a:t>
                      </a:r>
                    </a:p>
                  </a:txBody>
                  <a:tcPr marL="7499" marR="7499" marT="7499" marB="0" anchor="b"/>
                </a:tc>
                <a:extLst>
                  <a:ext uri="{0D108BD9-81ED-4DB2-BD59-A6C34878D82A}">
                    <a16:rowId xmlns:a16="http://schemas.microsoft.com/office/drawing/2014/main" val="1814705456"/>
                  </a:ext>
                </a:extLst>
              </a:tr>
            </a:tbl>
          </a:graphicData>
        </a:graphic>
      </p:graphicFrame>
      <p:sp>
        <p:nvSpPr>
          <p:cNvPr id="7" name="Content Placeholder 6">
            <a:extLst>
              <a:ext uri="{FF2B5EF4-FFF2-40B4-BE49-F238E27FC236}">
                <a16:creationId xmlns:a16="http://schemas.microsoft.com/office/drawing/2014/main" id="{E24645D6-19CA-492A-8D94-0E1E4E264303}"/>
              </a:ext>
            </a:extLst>
          </p:cNvPr>
          <p:cNvSpPr>
            <a:spLocks noGrp="1"/>
          </p:cNvSpPr>
          <p:nvPr>
            <p:ph idx="1"/>
          </p:nvPr>
        </p:nvSpPr>
        <p:spPr>
          <a:xfrm>
            <a:off x="685800" y="280259"/>
            <a:ext cx="5571689" cy="490020"/>
          </a:xfrm>
        </p:spPr>
        <p:txBody>
          <a:bodyPr>
            <a:noAutofit/>
          </a:bodyPr>
          <a:lstStyle/>
          <a:p>
            <a:r>
              <a:rPr lang="en-US" sz="2400" dirty="0">
                <a:solidFill>
                  <a:schemeClr val="bg1"/>
                </a:solidFill>
              </a:rPr>
              <a:t>GENERAL CLINIC SERVICES</a:t>
            </a:r>
          </a:p>
        </p:txBody>
      </p:sp>
      <p:pic>
        <p:nvPicPr>
          <p:cNvPr id="1026" name="Picture 2" descr="COVID-19 Vaccines: Safety and Efficacy">
            <a:extLst>
              <a:ext uri="{FF2B5EF4-FFF2-40B4-BE49-F238E27FC236}">
                <a16:creationId xmlns:a16="http://schemas.microsoft.com/office/drawing/2014/main" id="{B2D09657-199C-4CA2-ABFB-7B2DBBF31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398" y="5582534"/>
            <a:ext cx="1364202" cy="939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ID-19 Testing | Guilford County, NC">
            <a:extLst>
              <a:ext uri="{FF2B5EF4-FFF2-40B4-BE49-F238E27FC236}">
                <a16:creationId xmlns:a16="http://schemas.microsoft.com/office/drawing/2014/main" id="{EF910B60-305C-4CA9-B23A-0CFEF6F39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682" y="5961444"/>
            <a:ext cx="2505773" cy="6549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gnancy test - Wikipedia">
            <a:extLst>
              <a:ext uri="{FF2B5EF4-FFF2-40B4-BE49-F238E27FC236}">
                <a16:creationId xmlns:a16="http://schemas.microsoft.com/office/drawing/2014/main" id="{0DC71CF5-E054-4A04-8DD3-CB0C5550E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282475" y="3090250"/>
            <a:ext cx="2387242" cy="797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igh Blood Pressure Symptoms: Emergency Symptoms, Treatments, and More">
            <a:extLst>
              <a:ext uri="{FF2B5EF4-FFF2-40B4-BE49-F238E27FC236}">
                <a16:creationId xmlns:a16="http://schemas.microsoft.com/office/drawing/2014/main" id="{923B0559-9FC9-488A-A78A-DC258BB4C8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7535" y="44767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aemoglobin Testing Methods">
            <a:extLst>
              <a:ext uri="{FF2B5EF4-FFF2-40B4-BE49-F238E27FC236}">
                <a16:creationId xmlns:a16="http://schemas.microsoft.com/office/drawing/2014/main" id="{9B262467-3AAD-4D28-A500-8D472333AB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9968" y="4952999"/>
            <a:ext cx="2105025" cy="12954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ployee Vaccinations - Liberty Urgent Care | Horsham, PA">
            <a:extLst>
              <a:ext uri="{FF2B5EF4-FFF2-40B4-BE49-F238E27FC236}">
                <a16:creationId xmlns:a16="http://schemas.microsoft.com/office/drawing/2014/main" id="{773624EB-0C32-4F27-BB64-62C6ABB37E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4390" y="3015545"/>
            <a:ext cx="1846219" cy="121743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F8076FD-4E79-47F5-8973-0A4DDF4B3AFD}"/>
              </a:ext>
            </a:extLst>
          </p:cNvPr>
          <p:cNvSpPr/>
          <p:nvPr/>
        </p:nvSpPr>
        <p:spPr>
          <a:xfrm>
            <a:off x="6828221" y="198180"/>
            <a:ext cx="1382110" cy="215444"/>
          </a:xfrm>
          <a:prstGeom prst="rect">
            <a:avLst/>
          </a:prstGeom>
        </p:spPr>
        <p:txBody>
          <a:bodyPr wrap="none">
            <a:spAutoFit/>
          </a:bodyPr>
          <a:lstStyle/>
          <a:p>
            <a:r>
              <a:rPr lang="en-US" sz="800" dirty="0">
                <a:solidFill>
                  <a:schemeClr val="bg1"/>
                </a:solidFill>
              </a:rPr>
              <a:t>2022-2023 Statistical Report</a:t>
            </a:r>
          </a:p>
        </p:txBody>
      </p:sp>
    </p:spTree>
    <p:extLst>
      <p:ext uri="{BB962C8B-B14F-4D97-AF65-F5344CB8AC3E}">
        <p14:creationId xmlns:p14="http://schemas.microsoft.com/office/powerpoint/2010/main" val="2410841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sz="half" idx="1"/>
          </p:nvPr>
        </p:nvSpPr>
        <p:spPr>
          <a:xfrm>
            <a:off x="507730" y="3233633"/>
            <a:ext cx="3409542" cy="1745903"/>
          </a:xfrm>
        </p:spPr>
        <p:txBody>
          <a:bodyPr>
            <a:normAutofit fontScale="77500" lnSpcReduction="20000"/>
          </a:bodyPr>
          <a:lstStyle/>
          <a:p>
            <a:r>
              <a:rPr lang="en-US" sz="1600" dirty="0">
                <a:solidFill>
                  <a:schemeClr val="bg1"/>
                </a:solidFill>
              </a:rPr>
              <a:t>Home Health Care is provided by a highly trained staff working directly under the written orders of a physician. Services are provided in the comfort of the patient’s home. Services may include: skilled care, skilled nursing, physical therapy, speech therapy and CAP/DA.</a:t>
            </a:r>
          </a:p>
          <a:p>
            <a:endParaRPr lang="en-US" dirty="0">
              <a:solidFill>
                <a:schemeClr val="bg1"/>
              </a:solidFill>
            </a:endParaRPr>
          </a:p>
        </p:txBody>
      </p:sp>
      <p:sp>
        <p:nvSpPr>
          <p:cNvPr id="4" name="Content Placeholder 3"/>
          <p:cNvSpPr>
            <a:spLocks noGrp="1"/>
          </p:cNvSpPr>
          <p:nvPr>
            <p:ph sz="half" idx="2"/>
          </p:nvPr>
        </p:nvSpPr>
        <p:spPr>
          <a:xfrm>
            <a:off x="5516302" y="804890"/>
            <a:ext cx="3419856" cy="2866105"/>
          </a:xfrm>
        </p:spPr>
        <p:txBody>
          <a:bodyPr>
            <a:normAutofit fontScale="77500" lnSpcReduction="20000"/>
          </a:bodyPr>
          <a:lstStyle/>
          <a:p>
            <a:r>
              <a:rPr lang="en-US" sz="1400" dirty="0">
                <a:solidFill>
                  <a:schemeClr val="accent5">
                    <a:lumMod val="75000"/>
                  </a:schemeClr>
                </a:solidFill>
              </a:rPr>
              <a:t>Northampton County Home Health Agency has provided home care services to patients in Northampton County since 1976. </a:t>
            </a:r>
          </a:p>
          <a:p>
            <a:r>
              <a:rPr lang="en-US" sz="1400" dirty="0">
                <a:solidFill>
                  <a:schemeClr val="accent5">
                    <a:lumMod val="75000"/>
                  </a:schemeClr>
                </a:solidFill>
              </a:rPr>
              <a:t>The Agency  is owned and operated by Northampton County Local Government and housed in the Northampton County Health Department.     </a:t>
            </a:r>
          </a:p>
          <a:p>
            <a:r>
              <a:rPr lang="en-US" sz="1400" dirty="0">
                <a:solidFill>
                  <a:schemeClr val="accent5">
                    <a:lumMod val="75000"/>
                  </a:schemeClr>
                </a:solidFill>
              </a:rPr>
              <a:t>Home Health services through Northampton County Home Health Agency are available to those who:</a:t>
            </a:r>
          </a:p>
          <a:p>
            <a:pPr marL="171450" indent="-171450">
              <a:buFont typeface="Arial" pitchFamily="34" charset="0"/>
              <a:buChar char="•"/>
            </a:pPr>
            <a:r>
              <a:rPr lang="en-US" sz="1400" dirty="0">
                <a:solidFill>
                  <a:schemeClr val="accent5">
                    <a:lumMod val="75000"/>
                  </a:schemeClr>
                </a:solidFill>
              </a:rPr>
              <a:t>Live in Northampton County or the surrounding area</a:t>
            </a:r>
          </a:p>
          <a:p>
            <a:pPr marL="171450" indent="-171450">
              <a:buFont typeface="Arial" pitchFamily="34" charset="0"/>
              <a:buChar char="•"/>
            </a:pPr>
            <a:r>
              <a:rPr lang="en-US" sz="1400" dirty="0">
                <a:solidFill>
                  <a:schemeClr val="accent5">
                    <a:lumMod val="75000"/>
                  </a:schemeClr>
                </a:solidFill>
              </a:rPr>
              <a:t>Are in need of home health services</a:t>
            </a:r>
          </a:p>
          <a:p>
            <a:pPr marL="171450" indent="-171450">
              <a:buFont typeface="Arial" pitchFamily="34" charset="0"/>
              <a:buChar char="•"/>
            </a:pPr>
            <a:r>
              <a:rPr lang="en-US" sz="1400" dirty="0">
                <a:solidFill>
                  <a:schemeClr val="accent5">
                    <a:lumMod val="75000"/>
                  </a:schemeClr>
                </a:solidFill>
              </a:rPr>
              <a:t>Are under the care of a doctor</a:t>
            </a:r>
          </a:p>
          <a:p>
            <a:endParaRPr lang="en-US" dirty="0">
              <a:solidFill>
                <a:schemeClr val="bg1"/>
              </a:solidFill>
            </a:endParaRPr>
          </a:p>
        </p:txBody>
      </p:sp>
      <p:sp>
        <p:nvSpPr>
          <p:cNvPr id="5" name="Rectangle 4"/>
          <p:cNvSpPr/>
          <p:nvPr/>
        </p:nvSpPr>
        <p:spPr>
          <a:xfrm>
            <a:off x="685800" y="372070"/>
            <a:ext cx="502092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Home health </a:t>
            </a:r>
          </a:p>
        </p:txBody>
      </p:sp>
      <p:sp>
        <p:nvSpPr>
          <p:cNvPr id="6" name="TextBox 5"/>
          <p:cNvSpPr txBox="1"/>
          <p:nvPr/>
        </p:nvSpPr>
        <p:spPr>
          <a:xfrm>
            <a:off x="4038600" y="3962400"/>
            <a:ext cx="4267200" cy="1046440"/>
          </a:xfrm>
          <a:prstGeom prst="rect">
            <a:avLst/>
          </a:prstGeom>
          <a:noFill/>
          <a:ln>
            <a:solidFill>
              <a:schemeClr val="tx2">
                <a:lumMod val="40000"/>
                <a:lumOff val="60000"/>
              </a:schemeClr>
            </a:solidFill>
          </a:ln>
        </p:spPr>
        <p:txBody>
          <a:bodyPr wrap="square" rtlCol="0">
            <a:spAutoFit/>
          </a:bodyPr>
          <a:lstStyle/>
          <a:p>
            <a:r>
              <a:rPr lang="en-US" sz="1100" dirty="0">
                <a:solidFill>
                  <a:schemeClr val="bg1"/>
                </a:solidFill>
              </a:rPr>
              <a:t>Skilled Nursing Visits	                 2,165 	</a:t>
            </a:r>
          </a:p>
          <a:p>
            <a:r>
              <a:rPr lang="en-US" sz="1100" dirty="0">
                <a:solidFill>
                  <a:schemeClr val="bg1"/>
                </a:solidFill>
              </a:rPr>
              <a:t>Physical Therapy Visits                    2,449		</a:t>
            </a:r>
          </a:p>
          <a:p>
            <a:r>
              <a:rPr lang="en-US" sz="1100" dirty="0">
                <a:solidFill>
                  <a:schemeClr val="bg1"/>
                </a:solidFill>
              </a:rPr>
              <a:t>Speech Therapy Visits 	           	        109   </a:t>
            </a:r>
          </a:p>
          <a:p>
            <a:r>
              <a:rPr lang="en-US" sz="1100" dirty="0">
                <a:solidFill>
                  <a:schemeClr val="bg1"/>
                </a:solidFill>
              </a:rPr>
              <a:t>CAP/DA Patients Seen	           </a:t>
            </a:r>
            <a:r>
              <a:rPr lang="en-US" sz="1100" dirty="0">
                <a:solidFill>
                  <a:schemeClr val="accent5">
                    <a:lumMod val="75000"/>
                  </a:schemeClr>
                </a:solidFill>
              </a:rPr>
              <a:t>	</a:t>
            </a:r>
            <a:r>
              <a:rPr lang="en-US" sz="1100" dirty="0">
                <a:solidFill>
                  <a:schemeClr val="bg1"/>
                </a:solidFill>
              </a:rPr>
              <a:t>          38</a:t>
            </a:r>
          </a:p>
          <a:p>
            <a:endParaRPr lang="en-US" b="1" dirty="0">
              <a:solidFill>
                <a:schemeClr val="bg1"/>
              </a:solidFill>
            </a:endParaRPr>
          </a:p>
        </p:txBody>
      </p:sp>
      <p:sp>
        <p:nvSpPr>
          <p:cNvPr id="7" name="Rectangle 6"/>
          <p:cNvSpPr/>
          <p:nvPr/>
        </p:nvSpPr>
        <p:spPr>
          <a:xfrm>
            <a:off x="4800600" y="3505200"/>
            <a:ext cx="2871367"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spc="0" dirty="0">
                <a:ln w="0"/>
                <a:solidFill>
                  <a:schemeClr val="bg1"/>
                </a:solidFill>
                <a:effectLst>
                  <a:reflection blurRad="12700" stA="50000" endPos="50000" dist="5000" dir="5400000" sy="-100000" rotWithShape="0"/>
                </a:effectLst>
              </a:rPr>
              <a:t>2022-2023 Numbers </a:t>
            </a:r>
          </a:p>
          <a:p>
            <a:endPar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6553200" y="228600"/>
            <a:ext cx="2057400" cy="338554"/>
          </a:xfrm>
          <a:prstGeom prst="rect">
            <a:avLst/>
          </a:prstGeom>
          <a:noFill/>
        </p:spPr>
        <p:txBody>
          <a:bodyPr wrap="square" rtlCol="0">
            <a:spAutoFit/>
          </a:bodyPr>
          <a:lstStyle/>
          <a:p>
            <a:r>
              <a:rPr lang="en-US" sz="800" dirty="0">
                <a:solidFill>
                  <a:schemeClr val="bg1"/>
                </a:solidFill>
              </a:rPr>
              <a:t>2022-2023 Statistical Report</a:t>
            </a:r>
          </a:p>
          <a:p>
            <a:r>
              <a:rPr lang="en-US" sz="800" dirty="0">
                <a:solidFill>
                  <a:schemeClr val="bg1"/>
                </a:solidFill>
              </a:rPr>
              <a:t> 	</a:t>
            </a:r>
          </a:p>
        </p:txBody>
      </p:sp>
      <p:cxnSp>
        <p:nvCxnSpPr>
          <p:cNvPr id="10" name="Straight Connector 9"/>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196" name="Picture 4" descr="ACH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638800"/>
            <a:ext cx="2980073" cy="852706"/>
          </a:xfrm>
          <a:prstGeom prst="rect">
            <a:avLst/>
          </a:prstGeom>
          <a:solidFill>
            <a:srgbClr val="C00000"/>
          </a:solidFill>
        </p:spPr>
      </p:pic>
      <p:sp>
        <p:nvSpPr>
          <p:cNvPr id="12" name="Rectangle 11"/>
          <p:cNvSpPr/>
          <p:nvPr/>
        </p:nvSpPr>
        <p:spPr>
          <a:xfrm>
            <a:off x="609600" y="4800600"/>
            <a:ext cx="3307672" cy="1785104"/>
          </a:xfrm>
          <a:prstGeom prst="rect">
            <a:avLst/>
          </a:prstGeom>
          <a:solidFill>
            <a:schemeClr val="accent1">
              <a:lumMod val="40000"/>
              <a:lumOff val="60000"/>
            </a:schemeClr>
          </a:solidFill>
          <a:ln w="19050">
            <a:solidFill>
              <a:schemeClr val="accent4">
                <a:lumMod val="75000"/>
              </a:schemeClr>
            </a:solidFill>
          </a:ln>
        </p:spPr>
        <p:txBody>
          <a:bodyPr wrap="square">
            <a:spAutoFit/>
          </a:bodyPr>
          <a:lstStyle/>
          <a:p>
            <a:pPr algn="ctr"/>
            <a:r>
              <a:rPr lang="en-US" sz="1100" b="1" dirty="0">
                <a:solidFill>
                  <a:schemeClr val="accent1">
                    <a:lumMod val="50000"/>
                  </a:schemeClr>
                </a:solidFill>
                <a:latin typeface="Arial" panose="020B0604020202020204" pitchFamily="34" charset="0"/>
              </a:rPr>
              <a:t>Northampton County Health Department</a:t>
            </a:r>
            <a:br>
              <a:rPr lang="en-US" sz="1100" dirty="0">
                <a:solidFill>
                  <a:schemeClr val="accent1">
                    <a:lumMod val="50000"/>
                  </a:schemeClr>
                </a:solidFill>
              </a:rPr>
            </a:br>
            <a:r>
              <a:rPr lang="en-US" sz="1100" dirty="0">
                <a:solidFill>
                  <a:schemeClr val="accent1">
                    <a:lumMod val="50000"/>
                  </a:schemeClr>
                </a:solidFill>
                <a:latin typeface="Arial" panose="020B0604020202020204" pitchFamily="34" charset="0"/>
              </a:rPr>
              <a:t>d/b/a Northampton County Home Health Agency</a:t>
            </a:r>
            <a:br>
              <a:rPr lang="en-US" sz="1100" dirty="0">
                <a:solidFill>
                  <a:schemeClr val="accent1">
                    <a:lumMod val="50000"/>
                  </a:schemeClr>
                </a:solidFill>
              </a:rPr>
            </a:br>
            <a:r>
              <a:rPr lang="en-US" sz="1100" dirty="0">
                <a:solidFill>
                  <a:schemeClr val="accent1">
                    <a:lumMod val="50000"/>
                  </a:schemeClr>
                </a:solidFill>
                <a:latin typeface="Arial" panose="020B0604020202020204" pitchFamily="34" charset="0"/>
              </a:rPr>
              <a:t>9495 NC 305 Highway</a:t>
            </a:r>
            <a:br>
              <a:rPr lang="en-US" sz="1100" dirty="0">
                <a:solidFill>
                  <a:schemeClr val="accent1">
                    <a:lumMod val="50000"/>
                  </a:schemeClr>
                </a:solidFill>
              </a:rPr>
            </a:br>
            <a:r>
              <a:rPr lang="en-US" sz="1100" dirty="0">
                <a:solidFill>
                  <a:schemeClr val="accent1">
                    <a:lumMod val="50000"/>
                  </a:schemeClr>
                </a:solidFill>
                <a:latin typeface="Arial" panose="020B0604020202020204" pitchFamily="34" charset="0"/>
              </a:rPr>
              <a:t>Jackson, NC 27845                                       </a:t>
            </a:r>
            <a:r>
              <a:rPr lang="en-US" sz="1100" b="1" dirty="0">
                <a:solidFill>
                  <a:schemeClr val="accent1">
                    <a:lumMod val="50000"/>
                  </a:schemeClr>
                </a:solidFill>
                <a:latin typeface="Arial" panose="020B0604020202020204" pitchFamily="34" charset="0"/>
              </a:rPr>
              <a:t>Accreditation Details</a:t>
            </a:r>
            <a:br>
              <a:rPr lang="en-US" sz="1100" dirty="0">
                <a:solidFill>
                  <a:schemeClr val="accent1">
                    <a:lumMod val="50000"/>
                  </a:schemeClr>
                </a:solidFill>
                <a:latin typeface="Arial" panose="020B0604020202020204" pitchFamily="34" charset="0"/>
              </a:rPr>
            </a:br>
            <a:r>
              <a:rPr lang="en-US" sz="1100" b="1" dirty="0">
                <a:solidFill>
                  <a:schemeClr val="accent1">
                    <a:lumMod val="50000"/>
                  </a:schemeClr>
                </a:solidFill>
                <a:latin typeface="Arial" panose="020B0604020202020204" pitchFamily="34" charset="0"/>
              </a:rPr>
              <a:t>Dates:</a:t>
            </a:r>
            <a:r>
              <a:rPr lang="en-US" sz="1100" dirty="0">
                <a:solidFill>
                  <a:schemeClr val="accent1">
                    <a:lumMod val="50000"/>
                  </a:schemeClr>
                </a:solidFill>
                <a:latin typeface="Arial" panose="020B0604020202020204" pitchFamily="34" charset="0"/>
              </a:rPr>
              <a:t> </a:t>
            </a:r>
            <a:r>
              <a:rPr lang="en-US" sz="1100" b="1" dirty="0">
                <a:solidFill>
                  <a:srgbClr val="FF0000"/>
                </a:solidFill>
                <a:latin typeface="Arial" panose="020B0604020202020204" pitchFamily="34" charset="0"/>
              </a:rPr>
              <a:t>1/1/2023 through 1/1/2026</a:t>
            </a:r>
          </a:p>
          <a:p>
            <a:r>
              <a:rPr lang="en-US" sz="1100" b="1" dirty="0">
                <a:solidFill>
                  <a:schemeClr val="accent1">
                    <a:lumMod val="50000"/>
                  </a:schemeClr>
                </a:solidFill>
                <a:latin typeface="Arial" panose="020B0604020202020204" pitchFamily="34" charset="0"/>
              </a:rPr>
              <a:t>Program:</a:t>
            </a:r>
            <a:r>
              <a:rPr lang="en-US" sz="1100" dirty="0">
                <a:solidFill>
                  <a:schemeClr val="accent1">
                    <a:lumMod val="50000"/>
                  </a:schemeClr>
                </a:solidFill>
                <a:latin typeface="Arial" panose="020B0604020202020204" pitchFamily="34" charset="0"/>
              </a:rPr>
              <a:t> Home Health (Deemed)</a:t>
            </a:r>
          </a:p>
          <a:p>
            <a:r>
              <a:rPr lang="en-US" sz="1100" b="1" dirty="0">
                <a:solidFill>
                  <a:schemeClr val="accent1">
                    <a:lumMod val="50000"/>
                  </a:schemeClr>
                </a:solidFill>
                <a:latin typeface="Arial" panose="020B0604020202020204" pitchFamily="34" charset="0"/>
              </a:rPr>
              <a:t>Services:</a:t>
            </a:r>
            <a:r>
              <a:rPr lang="en-US" sz="1100" dirty="0">
                <a:solidFill>
                  <a:schemeClr val="accent1">
                    <a:lumMod val="50000"/>
                  </a:schemeClr>
                </a:solidFill>
                <a:latin typeface="Arial" panose="020B0604020202020204" pitchFamily="34" charset="0"/>
              </a:rPr>
              <a:t> Physical Therapy Services, Skilled Nursing Services, Speech Therapy Services, CAP/DA</a:t>
            </a:r>
            <a:endParaRPr lang="en-US" sz="1100" b="0" i="0" dirty="0">
              <a:solidFill>
                <a:schemeClr val="accent1">
                  <a:lumMod val="50000"/>
                </a:schemeClr>
              </a:solidFill>
              <a:effectLst/>
              <a:latin typeface="Arial" panose="020B0604020202020204" pitchFamily="34" charset="0"/>
            </a:endParaRPr>
          </a:p>
        </p:txBody>
      </p:sp>
      <p:pic>
        <p:nvPicPr>
          <p:cNvPr id="6148" name="Picture 4" descr="HHA Program - Western Medical Training Center">
            <a:extLst>
              <a:ext uri="{FF2B5EF4-FFF2-40B4-BE49-F238E27FC236}">
                <a16:creationId xmlns:a16="http://schemas.microsoft.com/office/drawing/2014/main" id="{E5289F85-C4DC-48A4-9591-8464CC7564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370" y="1311734"/>
            <a:ext cx="24384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22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38000">
              <a:schemeClr val="tx1">
                <a:lumMod val="7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59140" y="786631"/>
            <a:ext cx="1612163" cy="731487"/>
          </a:xfrm>
        </p:spPr>
        <p:txBody>
          <a:bodyPr>
            <a:normAutofit fontScale="90000"/>
          </a:bodyPr>
          <a:lstStyle/>
          <a:p>
            <a:r>
              <a:rPr lang="en-US" dirty="0"/>
              <a:t> </a:t>
            </a:r>
            <a:br>
              <a:rPr lang="en-US" dirty="0"/>
            </a:br>
            <a:endParaRPr lang="en-US" dirty="0"/>
          </a:p>
        </p:txBody>
      </p:sp>
      <p:sp>
        <p:nvSpPr>
          <p:cNvPr id="2" name="Content Placeholder 1"/>
          <p:cNvSpPr>
            <a:spLocks noGrp="1"/>
          </p:cNvSpPr>
          <p:nvPr>
            <p:ph idx="1"/>
          </p:nvPr>
        </p:nvSpPr>
        <p:spPr>
          <a:xfrm>
            <a:off x="818038" y="360346"/>
            <a:ext cx="7479792" cy="4572000"/>
          </a:xfrm>
        </p:spPr>
        <p:txBody>
          <a:bodyPr/>
          <a:lstStyle/>
          <a:p>
            <a:r>
              <a:rPr lang="en-US" dirty="0"/>
              <a:t> </a:t>
            </a:r>
          </a:p>
        </p:txBody>
      </p:sp>
      <p:sp>
        <p:nvSpPr>
          <p:cNvPr id="4" name="Text Placeholder 3"/>
          <p:cNvSpPr>
            <a:spLocks noGrp="1"/>
          </p:cNvSpPr>
          <p:nvPr>
            <p:ph type="body" sz="half" idx="2"/>
          </p:nvPr>
        </p:nvSpPr>
        <p:spPr/>
        <p:txBody>
          <a:bodyPr/>
          <a:lstStyle/>
          <a:p>
            <a:r>
              <a:rPr lang="en-US" dirty="0"/>
              <a:t> </a:t>
            </a:r>
          </a:p>
        </p:txBody>
      </p:sp>
      <p:sp>
        <p:nvSpPr>
          <p:cNvPr id="5" name="Rectangle 4"/>
          <p:cNvSpPr/>
          <p:nvPr/>
        </p:nvSpPr>
        <p:spPr>
          <a:xfrm>
            <a:off x="457200" y="373993"/>
            <a:ext cx="380104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Laboratory</a:t>
            </a:r>
          </a:p>
        </p:txBody>
      </p:sp>
      <p:sp>
        <p:nvSpPr>
          <p:cNvPr id="8" name="TextBox 7"/>
          <p:cNvSpPr txBox="1"/>
          <p:nvPr/>
        </p:nvSpPr>
        <p:spPr>
          <a:xfrm>
            <a:off x="6440490" y="228600"/>
            <a:ext cx="2170110" cy="461665"/>
          </a:xfrm>
          <a:prstGeom prst="rect">
            <a:avLst/>
          </a:prstGeom>
          <a:noFill/>
        </p:spPr>
        <p:txBody>
          <a:bodyPr wrap="square" rtlCol="0">
            <a:spAutoFit/>
          </a:bodyPr>
          <a:lstStyle/>
          <a:p>
            <a:r>
              <a:rPr lang="en-US" sz="800" dirty="0">
                <a:solidFill>
                  <a:schemeClr val="bg1"/>
                </a:solidFill>
              </a:rPr>
              <a:t>        2022-2023 Statistical Report</a:t>
            </a:r>
          </a:p>
          <a:p>
            <a:endParaRPr lang="en-US" sz="800" dirty="0"/>
          </a:p>
          <a:p>
            <a:endParaRPr lang="en-US" sz="800" dirty="0">
              <a:solidFill>
                <a:schemeClr val="bg1"/>
              </a:solidFill>
            </a:endParaRPr>
          </a:p>
        </p:txBody>
      </p:sp>
      <p:cxnSp>
        <p:nvCxnSpPr>
          <p:cNvPr id="9" name="Straight Connector 8"/>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3284" y="3478418"/>
            <a:ext cx="3505200" cy="1200329"/>
          </a:xfrm>
          <a:prstGeom prst="rect">
            <a:avLst/>
          </a:prstGeom>
          <a:noFill/>
        </p:spPr>
        <p:txBody>
          <a:bodyPr wrap="square" rtlCol="0">
            <a:spAutoFit/>
          </a:bodyPr>
          <a:lstStyle/>
          <a:p>
            <a:r>
              <a:rPr lang="en-US" sz="1200" dirty="0"/>
              <a:t>Tests performed in-house--  1,200                	</a:t>
            </a:r>
          </a:p>
          <a:p>
            <a:r>
              <a:rPr lang="en-US" sz="1200" dirty="0"/>
              <a:t>Water samples – total--        260</a:t>
            </a:r>
          </a:p>
          <a:p>
            <a:r>
              <a:rPr lang="en-US" sz="1200" dirty="0"/>
              <a:t>4-year average of clients tested—  5,600</a:t>
            </a:r>
          </a:p>
          <a:p>
            <a:r>
              <a:rPr lang="en-US" sz="1200" dirty="0"/>
              <a:t>4-year average of in-house QC, PT and Water tests completed— 4,800</a:t>
            </a:r>
          </a:p>
          <a:p>
            <a:r>
              <a:rPr lang="en-US" sz="1200" dirty="0"/>
              <a:t>4-year average of sent out for testing—1,200 </a:t>
            </a:r>
          </a:p>
        </p:txBody>
      </p:sp>
      <p:sp>
        <p:nvSpPr>
          <p:cNvPr id="10" name="Rectangle 9"/>
          <p:cNvSpPr/>
          <p:nvPr/>
        </p:nvSpPr>
        <p:spPr>
          <a:xfrm>
            <a:off x="4724400" y="3505200"/>
            <a:ext cx="3638445" cy="2677656"/>
          </a:xfrm>
          <a:prstGeom prst="rect">
            <a:avLst/>
          </a:prstGeom>
          <a:ln>
            <a:noFill/>
          </a:ln>
        </p:spPr>
        <p:txBody>
          <a:bodyPr wrap="square">
            <a:spAutoFit/>
          </a:bodyPr>
          <a:lstStyle/>
          <a:p>
            <a:r>
              <a:rPr lang="en-US" sz="1400" dirty="0"/>
              <a:t>The Northampton County Health Department and Home Health Agency is certified by CLIA (Clinical Laboratory Improvement Amendments).  This certificate allows us to perform moderately complex laboratory testing.</a:t>
            </a:r>
          </a:p>
          <a:p>
            <a:r>
              <a:rPr lang="en-US" sz="1400" dirty="0"/>
              <a:t>The Northampton County Health Department Laboratory is also certified by the North Carolina Department of Health and Human Services, State Laboratory of Public Health to perform Total Coliform and E. Coli Analyses on North Carolina water supplies</a:t>
            </a:r>
            <a:r>
              <a:rPr lang="en-US" sz="1100" dirty="0">
                <a:solidFill>
                  <a:schemeClr val="bg1"/>
                </a:solidFill>
              </a:rPr>
              <a:t>.</a:t>
            </a:r>
          </a:p>
        </p:txBody>
      </p:sp>
      <p:pic>
        <p:nvPicPr>
          <p:cNvPr id="10244" name="Picture 4" descr="Image result for images of water testing in 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07" y="5177636"/>
            <a:ext cx="3400425" cy="1343026"/>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mage result for images of tubes of blo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36985">
            <a:off x="3697008" y="3360012"/>
            <a:ext cx="990600" cy="5409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leveland Clinic Laboratories - Diagnostic and Consultative Services">
            <a:extLst>
              <a:ext uri="{FF2B5EF4-FFF2-40B4-BE49-F238E27FC236}">
                <a16:creationId xmlns:a16="http://schemas.microsoft.com/office/drawing/2014/main" id="{57B7DE54-5D4F-4E3C-92E9-6AEC21B3B8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336" y="1091431"/>
            <a:ext cx="1845563" cy="184556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Laboratory Medicine - EURAMET">
            <a:extLst>
              <a:ext uri="{FF2B5EF4-FFF2-40B4-BE49-F238E27FC236}">
                <a16:creationId xmlns:a16="http://schemas.microsoft.com/office/drawing/2014/main" id="{A624890E-5979-4A93-9C93-1B52EEB426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934" y="982537"/>
            <a:ext cx="2279521" cy="190650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
            <a:extLst>
              <a:ext uri="{FF2B5EF4-FFF2-40B4-BE49-F238E27FC236}">
                <a16:creationId xmlns:a16="http://schemas.microsoft.com/office/drawing/2014/main" id="{198803CD-7360-44B4-93B0-1A8A7122A1F7}"/>
              </a:ext>
            </a:extLst>
          </p:cNvPr>
          <p:cNvSpPr txBox="1">
            <a:spLocks/>
          </p:cNvSpPr>
          <p:nvPr/>
        </p:nvSpPr>
        <p:spPr>
          <a:xfrm>
            <a:off x="970438" y="512746"/>
            <a:ext cx="7479792" cy="45720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370720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712716" y="978713"/>
            <a:ext cx="3298784" cy="2204794"/>
          </a:xfrm>
        </p:spPr>
        <p:txBody>
          <a:bodyPr>
            <a:normAutofit fontScale="90000"/>
          </a:bodyPr>
          <a:lstStyle/>
          <a:p>
            <a:r>
              <a:rPr lang="en-US" sz="1600" b="1" u="sng" dirty="0">
                <a:solidFill>
                  <a:schemeClr val="bg1"/>
                </a:solidFill>
              </a:rPr>
              <a:t>Services Provided:</a:t>
            </a:r>
            <a:br>
              <a:rPr lang="en-US" sz="1100" dirty="0">
                <a:solidFill>
                  <a:schemeClr val="bg1"/>
                </a:solidFill>
              </a:rPr>
            </a:br>
            <a:r>
              <a:rPr lang="en-US" sz="1100" dirty="0">
                <a:solidFill>
                  <a:schemeClr val="bg1"/>
                </a:solidFill>
              </a:rPr>
              <a:t>Prenatal care including guidance and health education for labor and deliver, child care, safety, and family planning.</a:t>
            </a:r>
            <a:br>
              <a:rPr lang="en-US" sz="1100" dirty="0">
                <a:solidFill>
                  <a:schemeClr val="bg1"/>
                </a:solidFill>
              </a:rPr>
            </a:br>
            <a:r>
              <a:rPr lang="en-US" sz="1100" dirty="0">
                <a:solidFill>
                  <a:schemeClr val="bg1"/>
                </a:solidFill>
              </a:rPr>
              <a:t>Physicals, in-house lab testing, and services for teens and adults.</a:t>
            </a:r>
            <a:br>
              <a:rPr lang="en-US" sz="1100" dirty="0">
                <a:solidFill>
                  <a:schemeClr val="bg1"/>
                </a:solidFill>
              </a:rPr>
            </a:br>
            <a:r>
              <a:rPr lang="en-US" sz="1100" dirty="0">
                <a:solidFill>
                  <a:schemeClr val="bg1"/>
                </a:solidFill>
              </a:rPr>
              <a:t>We have a Nutritionist on staff that is available for weight and diabetic prenatal needs.</a:t>
            </a:r>
            <a:br>
              <a:rPr lang="en-US" sz="1100" dirty="0">
                <a:solidFill>
                  <a:schemeClr val="bg1"/>
                </a:solidFill>
              </a:rPr>
            </a:br>
            <a:r>
              <a:rPr lang="en-US" sz="1100" dirty="0">
                <a:solidFill>
                  <a:schemeClr val="bg1"/>
                </a:solidFill>
              </a:rPr>
              <a:t>Home visits for clients with high risk pregnancy issues are available as well as assistance with transportation needs for those who qualify.</a:t>
            </a:r>
            <a:br>
              <a:rPr lang="en-US" dirty="0"/>
            </a:br>
            <a:endParaRPr lang="en-US" dirty="0"/>
          </a:p>
        </p:txBody>
      </p:sp>
      <p:sp>
        <p:nvSpPr>
          <p:cNvPr id="2" name="Content Placeholder 1"/>
          <p:cNvSpPr>
            <a:spLocks noGrp="1"/>
          </p:cNvSpPr>
          <p:nvPr>
            <p:ph idx="1"/>
          </p:nvPr>
        </p:nvSpPr>
        <p:spPr>
          <a:xfrm>
            <a:off x="304800" y="2667000"/>
            <a:ext cx="3090440" cy="2285999"/>
          </a:xfrm>
        </p:spPr>
        <p:txBody>
          <a:bodyPr>
            <a:normAutofit fontScale="85000" lnSpcReduction="20000"/>
          </a:bodyPr>
          <a:lstStyle/>
          <a:p>
            <a:endParaRPr lang="en-US" sz="1000" dirty="0"/>
          </a:p>
          <a:p>
            <a:r>
              <a:rPr lang="en-US" sz="1000" dirty="0">
                <a:solidFill>
                  <a:schemeClr val="bg1"/>
                </a:solidFill>
              </a:rPr>
              <a:t>In order to give your baby a healthy start in life, it is vital to begin your prenatal care early in your pregnancy and continue this care throughout your entire pregnancy. Your baby's health is closely tied to yours. If you are pregnant, or considering getting pregnant, our maternity health services offers comprehensive prenatal care including services after you deliver. </a:t>
            </a:r>
          </a:p>
          <a:p>
            <a:pPr marL="0" indent="0">
              <a:buNone/>
            </a:pPr>
            <a:endParaRPr lang="en-US" sz="400" dirty="0">
              <a:solidFill>
                <a:schemeClr val="bg1"/>
              </a:solidFill>
            </a:endParaRPr>
          </a:p>
          <a:p>
            <a:r>
              <a:rPr lang="en-US" sz="1000" u="sng" dirty="0">
                <a:solidFill>
                  <a:schemeClr val="bg1"/>
                </a:solidFill>
              </a:rPr>
              <a:t>Who is eligible?</a:t>
            </a:r>
            <a:endParaRPr lang="en-US" sz="1000" dirty="0">
              <a:solidFill>
                <a:schemeClr val="bg1"/>
              </a:solidFill>
            </a:endParaRPr>
          </a:p>
          <a:p>
            <a:pPr marL="0" indent="0">
              <a:buNone/>
            </a:pPr>
            <a:r>
              <a:rPr lang="en-US" sz="1000" dirty="0">
                <a:solidFill>
                  <a:schemeClr val="bg1"/>
                </a:solidFill>
              </a:rPr>
              <a:t>Females of any age with a positive                        pregnancy test.</a:t>
            </a:r>
          </a:p>
          <a:p>
            <a:endParaRPr lang="en-US" dirty="0">
              <a:solidFill>
                <a:schemeClr val="bg1"/>
              </a:solidFill>
            </a:endParaRPr>
          </a:p>
          <a:p>
            <a:endParaRPr lang="en-US" sz="1000" dirty="0">
              <a:solidFill>
                <a:schemeClr val="bg1"/>
              </a:solidFill>
            </a:endParaRPr>
          </a:p>
        </p:txBody>
      </p:sp>
      <p:sp>
        <p:nvSpPr>
          <p:cNvPr id="4" name="Text Placeholder 3"/>
          <p:cNvSpPr>
            <a:spLocks noGrp="1"/>
          </p:cNvSpPr>
          <p:nvPr>
            <p:ph type="body" sz="half" idx="2"/>
          </p:nvPr>
        </p:nvSpPr>
        <p:spPr>
          <a:xfrm>
            <a:off x="4762329" y="2888683"/>
            <a:ext cx="3298784" cy="1066800"/>
          </a:xfrm>
          <a:ln>
            <a:noFill/>
          </a:ln>
        </p:spPr>
        <p:txBody>
          <a:bodyPr>
            <a:normAutofit fontScale="92500" lnSpcReduction="20000"/>
          </a:bodyPr>
          <a:lstStyle/>
          <a:p>
            <a:r>
              <a:rPr lang="en-US" b="1" dirty="0">
                <a:solidFill>
                  <a:schemeClr val="bg1"/>
                </a:solidFill>
              </a:rPr>
              <a:t>Numbers:  </a:t>
            </a:r>
          </a:p>
          <a:p>
            <a:r>
              <a:rPr lang="en-US" sz="1100" dirty="0">
                <a:solidFill>
                  <a:schemeClr val="bg1"/>
                </a:solidFill>
              </a:rPr>
              <a:t>Receiving Clinic Services 22  (21 Medicaid and 1 Non-Medicaid Patient)</a:t>
            </a:r>
          </a:p>
          <a:p>
            <a:r>
              <a:rPr lang="en-US" sz="1100" i="1" dirty="0">
                <a:solidFill>
                  <a:schemeClr val="bg1"/>
                </a:solidFill>
              </a:rPr>
              <a:t>Teen Patients—2        Age 35+ years---8</a:t>
            </a:r>
          </a:p>
          <a:p>
            <a:endParaRPr lang="en-US" sz="1100" b="1" dirty="0">
              <a:solidFill>
                <a:schemeClr val="bg2">
                  <a:lumMod val="50000"/>
                </a:schemeClr>
              </a:solidFill>
            </a:endParaRPr>
          </a:p>
        </p:txBody>
      </p:sp>
      <p:sp>
        <p:nvSpPr>
          <p:cNvPr id="5" name="Rectangle 4"/>
          <p:cNvSpPr/>
          <p:nvPr/>
        </p:nvSpPr>
        <p:spPr>
          <a:xfrm>
            <a:off x="416169" y="76200"/>
            <a:ext cx="5727850"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Maternal Health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6705600" y="228600"/>
            <a:ext cx="1905000" cy="338554"/>
          </a:xfrm>
          <a:prstGeom prst="rect">
            <a:avLst/>
          </a:prstGeom>
          <a:noFill/>
        </p:spPr>
        <p:txBody>
          <a:bodyPr wrap="square" rtlCol="0">
            <a:spAutoFit/>
          </a:bodyPr>
          <a:lstStyle/>
          <a:p>
            <a:r>
              <a:rPr lang="en-US" sz="800" dirty="0">
                <a:solidFill>
                  <a:schemeClr val="bg1"/>
                </a:solidFill>
              </a:rPr>
              <a:t>2022-2023 Statistical Report</a:t>
            </a:r>
          </a:p>
          <a:p>
            <a:r>
              <a:rPr lang="en-US" sz="800" dirty="0">
                <a:solidFill>
                  <a:schemeClr val="bg1"/>
                </a:solidFill>
              </a:rPr>
              <a:t> </a:t>
            </a:r>
          </a:p>
        </p:txBody>
      </p:sp>
      <p:cxnSp>
        <p:nvCxnSpPr>
          <p:cNvPr id="8" name="Straight Connector 7"/>
          <p:cNvCxnSpPr/>
          <p:nvPr/>
        </p:nvCxnSpPr>
        <p:spPr>
          <a:xfrm>
            <a:off x="6705600" y="262392"/>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202896" y="3810000"/>
            <a:ext cx="2417650"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400" b="1" dirty="0">
                <a:ln/>
                <a:solidFill>
                  <a:schemeClr val="bg1"/>
                </a:solidFill>
              </a:rPr>
              <a:t>Clients Served by County </a:t>
            </a:r>
          </a:p>
          <a:p>
            <a:pPr algn="ctr"/>
            <a:r>
              <a:rPr lang="en-US" sz="1400" b="1" dirty="0">
                <a:ln/>
                <a:solidFill>
                  <a:schemeClr val="bg1"/>
                </a:solidFill>
              </a:rPr>
              <a:t>of Residence:</a:t>
            </a:r>
            <a:endParaRPr lang="en-US" sz="1400" b="1" cap="none" spc="0" dirty="0">
              <a:ln/>
              <a:solidFill>
                <a:schemeClr val="bg1"/>
              </a:solidFill>
              <a:effectLst/>
            </a:endParaRPr>
          </a:p>
        </p:txBody>
      </p:sp>
      <p:sp>
        <p:nvSpPr>
          <p:cNvPr id="9" name="TextBox 8"/>
          <p:cNvSpPr txBox="1"/>
          <p:nvPr/>
        </p:nvSpPr>
        <p:spPr>
          <a:xfrm>
            <a:off x="5145804" y="4267200"/>
            <a:ext cx="2778996" cy="553998"/>
          </a:xfrm>
          <a:prstGeom prst="rect">
            <a:avLst/>
          </a:prstGeom>
          <a:noFill/>
        </p:spPr>
        <p:txBody>
          <a:bodyPr wrap="square" rtlCol="0">
            <a:spAutoFit/>
          </a:bodyPr>
          <a:lstStyle/>
          <a:p>
            <a:r>
              <a:rPr lang="en-US" sz="1000" dirty="0">
                <a:solidFill>
                  <a:schemeClr val="accent5">
                    <a:lumMod val="50000"/>
                  </a:schemeClr>
                </a:solidFill>
              </a:rPr>
              <a:t>Northampton County  22 	</a:t>
            </a:r>
          </a:p>
          <a:p>
            <a:r>
              <a:rPr lang="en-US" sz="1000" dirty="0">
                <a:solidFill>
                  <a:schemeClr val="accent5">
                    <a:lumMod val="50000"/>
                  </a:schemeClr>
                </a:solidFill>
              </a:rPr>
              <a:t>	                                                                           	     	</a:t>
            </a:r>
          </a:p>
        </p:txBody>
      </p:sp>
      <p:sp>
        <p:nvSpPr>
          <p:cNvPr id="10" name="TextBox 9"/>
          <p:cNvSpPr txBox="1"/>
          <p:nvPr/>
        </p:nvSpPr>
        <p:spPr>
          <a:xfrm>
            <a:off x="4833697" y="5252785"/>
            <a:ext cx="3403209" cy="307777"/>
          </a:xfrm>
          <a:prstGeom prst="rect">
            <a:avLst/>
          </a:prstGeom>
          <a:noFill/>
          <a:ln>
            <a:solidFill>
              <a:schemeClr val="bg2">
                <a:lumMod val="50000"/>
              </a:schemeClr>
            </a:solidFill>
          </a:ln>
        </p:spPr>
        <p:txBody>
          <a:bodyPr wrap="square" rtlCol="0">
            <a:spAutoFit/>
          </a:bodyPr>
          <a:lstStyle/>
          <a:p>
            <a:r>
              <a:rPr lang="en-US" sz="1400" b="1" dirty="0">
                <a:solidFill>
                  <a:schemeClr val="accent5">
                    <a:lumMod val="50000"/>
                  </a:schemeClr>
                </a:solidFill>
              </a:rPr>
              <a:t>Postpartum Assessments --</a:t>
            </a:r>
          </a:p>
        </p:txBody>
      </p:sp>
      <p:sp>
        <p:nvSpPr>
          <p:cNvPr id="13" name="TextBox 12"/>
          <p:cNvSpPr txBox="1"/>
          <p:nvPr/>
        </p:nvSpPr>
        <p:spPr>
          <a:xfrm>
            <a:off x="4712716" y="5684373"/>
            <a:ext cx="3593083" cy="246221"/>
          </a:xfrm>
          <a:prstGeom prst="rect">
            <a:avLst/>
          </a:prstGeom>
          <a:noFill/>
        </p:spPr>
        <p:txBody>
          <a:bodyPr wrap="square" rtlCol="0">
            <a:spAutoFit/>
          </a:bodyPr>
          <a:lstStyle/>
          <a:p>
            <a:r>
              <a:rPr lang="en-US" sz="1000" dirty="0">
                <a:solidFill>
                  <a:schemeClr val="accent5">
                    <a:lumMod val="50000"/>
                  </a:schemeClr>
                </a:solidFill>
              </a:rPr>
              <a:t>There was one Non-English speaking maternal patient.</a:t>
            </a:r>
          </a:p>
        </p:txBody>
      </p:sp>
      <p:pic>
        <p:nvPicPr>
          <p:cNvPr id="15" name="Picture 6" descr="Pregnancy Test Pregnancy Test FAQ Pregnancy Test Reviews Pregnanc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836" y="4267200"/>
            <a:ext cx="1655928" cy="8279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ext uri="{D42A27DB-BD31-4B8C-83A1-F6EECF244321}">
                <p14:modId xmlns:p14="http://schemas.microsoft.com/office/powerpoint/2010/main" val="2475137121"/>
              </p:ext>
            </p:extLst>
          </p:nvPr>
        </p:nvGraphicFramePr>
        <p:xfrm>
          <a:off x="299666" y="5100281"/>
          <a:ext cx="1910134" cy="688872"/>
        </p:xfrm>
        <a:graphic>
          <a:graphicData uri="http://schemas.openxmlformats.org/drawingml/2006/table">
            <a:tbl>
              <a:tblPr>
                <a:tableStyleId>{5C22544A-7EE6-4342-B048-85BDC9FD1C3A}</a:tableStyleId>
              </a:tblPr>
              <a:tblGrid>
                <a:gridCol w="257480">
                  <a:extLst>
                    <a:ext uri="{9D8B030D-6E8A-4147-A177-3AD203B41FA5}">
                      <a16:colId xmlns:a16="http://schemas.microsoft.com/office/drawing/2014/main" val="3007410672"/>
                    </a:ext>
                  </a:extLst>
                </a:gridCol>
                <a:gridCol w="1652654">
                  <a:extLst>
                    <a:ext uri="{9D8B030D-6E8A-4147-A177-3AD203B41FA5}">
                      <a16:colId xmlns:a16="http://schemas.microsoft.com/office/drawing/2014/main" val="1198207929"/>
                    </a:ext>
                  </a:extLst>
                </a:gridCol>
              </a:tblGrid>
              <a:tr h="229624">
                <a:tc>
                  <a:txBody>
                    <a:bodyPr/>
                    <a:lstStyle/>
                    <a:p>
                      <a:pPr algn="ctr" fontAlgn="b"/>
                      <a:endParaRPr lang="en-US" sz="800" b="1" i="0" u="none" strike="noStrike" dirty="0">
                        <a:solidFill>
                          <a:srgbClr val="000000"/>
                        </a:solidFill>
                        <a:effectLst/>
                        <a:latin typeface="Grad"/>
                      </a:endParaRPr>
                    </a:p>
                  </a:txBody>
                  <a:tcPr marL="9525" marR="9525" marT="9525" marB="0" anchor="b">
                    <a:solidFill>
                      <a:schemeClr val="accent4">
                        <a:lumMod val="40000"/>
                        <a:lumOff val="60000"/>
                      </a:schemeClr>
                    </a:solidFill>
                  </a:tcPr>
                </a:tc>
                <a:tc>
                  <a:txBody>
                    <a:bodyPr/>
                    <a:lstStyle/>
                    <a:p>
                      <a:pPr algn="l" fontAlgn="b"/>
                      <a:r>
                        <a:rPr lang="en-US" sz="1200" b="1" i="0" u="none" strike="noStrike" dirty="0">
                          <a:solidFill>
                            <a:srgbClr val="000000"/>
                          </a:solidFill>
                          <a:effectLst/>
                          <a:latin typeface="Grad"/>
                        </a:rPr>
                        <a:t>         Payor Source</a:t>
                      </a:r>
                    </a:p>
                  </a:txBody>
                  <a:tcPr marL="9525" marR="9525" marT="9525" marB="0" anchor="b">
                    <a:solidFill>
                      <a:schemeClr val="accent4">
                        <a:lumMod val="40000"/>
                        <a:lumOff val="60000"/>
                      </a:schemeClr>
                    </a:solidFill>
                  </a:tcPr>
                </a:tc>
                <a:extLst>
                  <a:ext uri="{0D108BD9-81ED-4DB2-BD59-A6C34878D82A}">
                    <a16:rowId xmlns:a16="http://schemas.microsoft.com/office/drawing/2014/main" val="4219420685"/>
                  </a:ext>
                </a:extLst>
              </a:tr>
              <a:tr h="229624">
                <a:tc>
                  <a:txBody>
                    <a:bodyPr/>
                    <a:lstStyle/>
                    <a:p>
                      <a:pPr algn="ctr" fontAlgn="b"/>
                      <a:r>
                        <a:rPr lang="en-US" sz="1200" b="1" i="0" u="none" strike="noStrike" dirty="0">
                          <a:solidFill>
                            <a:srgbClr val="000000"/>
                          </a:solidFill>
                          <a:effectLst/>
                          <a:latin typeface="Grad"/>
                        </a:rPr>
                        <a:t>1</a:t>
                      </a:r>
                    </a:p>
                  </a:txBody>
                  <a:tcPr marL="9525" marR="9525" marT="9525" marB="0" anchor="b">
                    <a:solidFill>
                      <a:schemeClr val="accent4">
                        <a:lumMod val="40000"/>
                        <a:lumOff val="60000"/>
                      </a:schemeClr>
                    </a:solidFill>
                  </a:tcPr>
                </a:tc>
                <a:tc>
                  <a:txBody>
                    <a:bodyPr/>
                    <a:lstStyle/>
                    <a:p>
                      <a:pPr algn="l" fontAlgn="b"/>
                      <a:r>
                        <a:rPr lang="en-US" sz="1200" b="1" i="0" u="none" strike="noStrike" dirty="0">
                          <a:solidFill>
                            <a:srgbClr val="000000"/>
                          </a:solidFill>
                          <a:effectLst/>
                          <a:latin typeface="Grad"/>
                        </a:rPr>
                        <a:t> Commercial</a:t>
                      </a:r>
                    </a:p>
                  </a:txBody>
                  <a:tcPr marL="9525" marR="9525" marT="9525" marB="0" anchor="b">
                    <a:solidFill>
                      <a:schemeClr val="accent4">
                        <a:lumMod val="40000"/>
                        <a:lumOff val="60000"/>
                      </a:schemeClr>
                    </a:solidFill>
                  </a:tcPr>
                </a:tc>
                <a:extLst>
                  <a:ext uri="{0D108BD9-81ED-4DB2-BD59-A6C34878D82A}">
                    <a16:rowId xmlns:a16="http://schemas.microsoft.com/office/drawing/2014/main" val="565515980"/>
                  </a:ext>
                </a:extLst>
              </a:tr>
              <a:tr h="229624">
                <a:tc>
                  <a:txBody>
                    <a:bodyPr/>
                    <a:lstStyle/>
                    <a:p>
                      <a:pPr algn="ctr" fontAlgn="b"/>
                      <a:r>
                        <a:rPr lang="en-US" sz="1200" b="1" i="0" u="none" strike="noStrike">
                          <a:solidFill>
                            <a:srgbClr val="000000"/>
                          </a:solidFill>
                          <a:effectLst/>
                          <a:latin typeface="Grad"/>
                        </a:rPr>
                        <a:t>21</a:t>
                      </a:r>
                      <a:endParaRPr lang="en-US" sz="1200" b="1" i="0" u="none" strike="noStrike" dirty="0">
                        <a:solidFill>
                          <a:srgbClr val="000000"/>
                        </a:solidFill>
                        <a:effectLst/>
                        <a:latin typeface="Grad"/>
                      </a:endParaRPr>
                    </a:p>
                  </a:txBody>
                  <a:tcPr marL="9525" marR="9525" marT="9525" marB="0" anchor="b">
                    <a:solidFill>
                      <a:schemeClr val="accent4">
                        <a:lumMod val="40000"/>
                        <a:lumOff val="60000"/>
                      </a:schemeClr>
                    </a:solidFill>
                  </a:tcPr>
                </a:tc>
                <a:tc>
                  <a:txBody>
                    <a:bodyPr/>
                    <a:lstStyle/>
                    <a:p>
                      <a:pPr algn="l" fontAlgn="b"/>
                      <a:r>
                        <a:rPr lang="en-US" sz="1200" b="1" i="0" u="none" strike="noStrike" dirty="0">
                          <a:solidFill>
                            <a:srgbClr val="000000"/>
                          </a:solidFill>
                          <a:effectLst/>
                          <a:latin typeface="Grad"/>
                        </a:rPr>
                        <a:t> Medicaid</a:t>
                      </a:r>
                    </a:p>
                  </a:txBody>
                  <a:tcPr marL="9525" marR="9525" marT="9525" marB="0" anchor="b">
                    <a:solidFill>
                      <a:schemeClr val="accent4">
                        <a:lumMod val="40000"/>
                        <a:lumOff val="60000"/>
                      </a:schemeClr>
                    </a:solidFill>
                  </a:tcPr>
                </a:tc>
                <a:extLst>
                  <a:ext uri="{0D108BD9-81ED-4DB2-BD59-A6C34878D82A}">
                    <a16:rowId xmlns:a16="http://schemas.microsoft.com/office/drawing/2014/main" val="2713918357"/>
                  </a:ext>
                </a:extLst>
              </a:tr>
            </a:tbl>
          </a:graphicData>
        </a:graphic>
      </p:graphicFrame>
      <p:pic>
        <p:nvPicPr>
          <p:cNvPr id="9220" name="Picture 4" descr="Pregnancy For Black Women Is A Greater Risk Than It Should Be ...">
            <a:extLst>
              <a:ext uri="{FF2B5EF4-FFF2-40B4-BE49-F238E27FC236}">
                <a16:creationId xmlns:a16="http://schemas.microsoft.com/office/drawing/2014/main" id="{C4A08388-36EF-4F2C-9316-236A51C4C0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5310" y="3681161"/>
            <a:ext cx="1913024" cy="119564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25+ Wild Facts About Life Before Birth &amp; How Babies Play in the Womb">
            <a:extLst>
              <a:ext uri="{FF2B5EF4-FFF2-40B4-BE49-F238E27FC236}">
                <a16:creationId xmlns:a16="http://schemas.microsoft.com/office/drawing/2014/main" id="{8D5B6CC2-29E8-470D-B864-DDFE414517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3537" y="940500"/>
            <a:ext cx="3090441" cy="161711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Do you want to feel your baby? Technologies to feel him inside the ...">
            <a:extLst>
              <a:ext uri="{FF2B5EF4-FFF2-40B4-BE49-F238E27FC236}">
                <a16:creationId xmlns:a16="http://schemas.microsoft.com/office/drawing/2014/main" id="{64FB9439-2CE5-4F69-A3E5-7C63E45328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42340">
            <a:off x="3306727" y="2924706"/>
            <a:ext cx="1436708" cy="59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0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4000">
              <a:schemeClr val="tx1">
                <a:lumMod val="85000"/>
              </a:schemeClr>
            </a:gs>
            <a:gs pos="100000">
              <a:schemeClr val="accent1">
                <a:lumMod val="45000"/>
                <a:lumOff val="55000"/>
              </a:schemeClr>
            </a:gs>
            <a:gs pos="97000">
              <a:schemeClr val="accent1">
                <a:lumMod val="45000"/>
                <a:lumOff val="55000"/>
              </a:schemeClr>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982133" y="914400"/>
            <a:ext cx="6509499" cy="762000"/>
          </a:xfrm>
          <a:noFill/>
        </p:spPr>
        <p:txBody>
          <a:bodyPr>
            <a:normAutofit/>
          </a:bodyPr>
          <a:lstStyle/>
          <a:p>
            <a:r>
              <a:rPr lang="en-US" sz="1800" dirty="0">
                <a:solidFill>
                  <a:srgbClr val="FF0000"/>
                </a:solidFill>
              </a:rPr>
              <a:t>Promote, provide and protect the health and safety of the citizens of Northampton County. </a:t>
            </a:r>
          </a:p>
        </p:txBody>
      </p:sp>
      <p:sp>
        <p:nvSpPr>
          <p:cNvPr id="4" name="Rectangle 3"/>
          <p:cNvSpPr/>
          <p:nvPr/>
        </p:nvSpPr>
        <p:spPr>
          <a:xfrm>
            <a:off x="1010325" y="394825"/>
            <a:ext cx="1851789" cy="584775"/>
          </a:xfrm>
          <a:prstGeom prst="rect">
            <a:avLst/>
          </a:prstGeom>
          <a:noFill/>
        </p:spPr>
        <p:txBody>
          <a:bodyPr wrap="none" lIns="91440" tIns="45720" rIns="91440" bIns="45720">
            <a:spAutoFit/>
          </a:bodyPr>
          <a:lstStyle/>
          <a:p>
            <a:pPr algn="ctr"/>
            <a:r>
              <a:rPr lang="en-US" sz="3200" b="1" cap="none" spc="0"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Mission:</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sp>
        <p:nvSpPr>
          <p:cNvPr id="5" name="Rectangle 4"/>
          <p:cNvSpPr/>
          <p:nvPr/>
        </p:nvSpPr>
        <p:spPr>
          <a:xfrm>
            <a:off x="993913" y="1752600"/>
            <a:ext cx="1704314" cy="584775"/>
          </a:xfrm>
          <a:prstGeom prst="rect">
            <a:avLst/>
          </a:prstGeom>
          <a:noFill/>
        </p:spPr>
        <p:txBody>
          <a:bodyPr wrap="none" lIns="91440" tIns="45720" rIns="91440" bIns="45720">
            <a:spAutoFit/>
          </a:bodyPr>
          <a:lstStyle/>
          <a:p>
            <a:pPr algn="ctr"/>
            <a:r>
              <a:rPr lang="en-US" sz="3200" b="1" cap="none" spc="0"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Vision:  </a:t>
            </a:r>
          </a:p>
        </p:txBody>
      </p:sp>
      <p:sp>
        <p:nvSpPr>
          <p:cNvPr id="7" name="TextBox 6"/>
          <p:cNvSpPr txBox="1"/>
          <p:nvPr/>
        </p:nvSpPr>
        <p:spPr>
          <a:xfrm>
            <a:off x="6553200" y="175334"/>
            <a:ext cx="1905000" cy="215444"/>
          </a:xfrm>
          <a:prstGeom prst="rect">
            <a:avLst/>
          </a:prstGeom>
          <a:noFill/>
        </p:spPr>
        <p:txBody>
          <a:bodyPr wrap="square" rtlCol="0">
            <a:spAutoFit/>
          </a:bodyPr>
          <a:lstStyle/>
          <a:p>
            <a:r>
              <a:rPr lang="en-US" sz="800" dirty="0">
                <a:solidFill>
                  <a:schemeClr val="accent1">
                    <a:lumMod val="50000"/>
                  </a:schemeClr>
                </a:solidFill>
              </a:rPr>
              <a:t>2022-2023 Statistical Report</a:t>
            </a:r>
          </a:p>
        </p:txBody>
      </p:sp>
      <p:cxnSp>
        <p:nvCxnSpPr>
          <p:cNvPr id="8" name="Straight Connector 7"/>
          <p:cNvCxnSpPr/>
          <p:nvPr/>
        </p:nvCxnSpPr>
        <p:spPr>
          <a:xfrm>
            <a:off x="6553200" y="394825"/>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62000" y="2209800"/>
            <a:ext cx="6248400" cy="584775"/>
          </a:xfrm>
          <a:prstGeom prst="rect">
            <a:avLst/>
          </a:prstGeom>
        </p:spPr>
        <p:txBody>
          <a:bodyPr wrap="square">
            <a:spAutoFit/>
          </a:bodyPr>
          <a:lstStyle/>
          <a:p>
            <a:pPr marL="285750" indent="-285750">
              <a:buFont typeface="Arial" pitchFamily="34" charset="0"/>
              <a:buChar char="•"/>
            </a:pPr>
            <a:r>
              <a:rPr lang="en-US" sz="1600" dirty="0">
                <a:solidFill>
                  <a:srgbClr val="FF0000"/>
                </a:solidFill>
              </a:rPr>
              <a:t>A culturally sensitive health organization providing quality services yielding improved health outcomes</a:t>
            </a:r>
            <a:r>
              <a:rPr lang="en-US" sz="1600" dirty="0"/>
              <a:t>.</a:t>
            </a:r>
          </a:p>
        </p:txBody>
      </p:sp>
      <p:sp>
        <p:nvSpPr>
          <p:cNvPr id="10" name="Flowchart: Document 9"/>
          <p:cNvSpPr/>
          <p:nvPr/>
        </p:nvSpPr>
        <p:spPr>
          <a:xfrm>
            <a:off x="3200400" y="3227609"/>
            <a:ext cx="2705100" cy="19812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321" y="3251775"/>
            <a:ext cx="2567911" cy="1508740"/>
          </a:xfrm>
          <a:prstGeom prst="rect">
            <a:avLst/>
          </a:prstGeom>
          <a:effectLst>
            <a:glow rad="228600">
              <a:schemeClr val="accent3">
                <a:satMod val="175000"/>
                <a:alpha val="40000"/>
              </a:schemeClr>
            </a:glo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136" y="3519325"/>
            <a:ext cx="2400991" cy="109271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650" y="3389820"/>
            <a:ext cx="1554480" cy="1351722"/>
          </a:xfrm>
          <a:prstGeom prst="rect">
            <a:avLst/>
          </a:prstGeom>
        </p:spPr>
      </p:pic>
    </p:spTree>
    <p:extLst>
      <p:ext uri="{BB962C8B-B14F-4D97-AF65-F5344CB8AC3E}">
        <p14:creationId xmlns:p14="http://schemas.microsoft.com/office/powerpoint/2010/main" val="3177932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031" y="567154"/>
            <a:ext cx="7520940" cy="548640"/>
          </a:xfrm>
        </p:spPr>
        <p:txBody>
          <a:bodyPr>
            <a:normAutofit fontScale="90000"/>
          </a:bodyPr>
          <a:lstStyle/>
          <a:p>
            <a:r>
              <a:rPr lang="en-US" dirty="0"/>
              <a:t> </a:t>
            </a:r>
          </a:p>
        </p:txBody>
      </p:sp>
      <p:sp>
        <p:nvSpPr>
          <p:cNvPr id="5" name="Rectangle 4"/>
          <p:cNvSpPr/>
          <p:nvPr/>
        </p:nvSpPr>
        <p:spPr>
          <a:xfrm>
            <a:off x="227462" y="2511905"/>
            <a:ext cx="3125338" cy="2031325"/>
          </a:xfrm>
          <a:prstGeom prst="rect">
            <a:avLst/>
          </a:prstGeom>
        </p:spPr>
        <p:txBody>
          <a:bodyPr wrap="square">
            <a:spAutoFit/>
          </a:bodyPr>
          <a:lstStyle/>
          <a:p>
            <a:r>
              <a:rPr lang="en-US" sz="1300" dirty="0">
                <a:solidFill>
                  <a:schemeClr val="bg1"/>
                </a:solidFill>
              </a:rPr>
              <a:t>Through our Public Health Preparedness &amp; Response (PHP&amp;R) program, the Northampton County Health Department's Preparedness Coordinator, along with local emergency management and first responders, aim to work with the community to keep Northampton County citizens prepared and safe during any disaster.</a:t>
            </a:r>
          </a:p>
          <a:p>
            <a:endParaRPr lang="en-US" sz="1100" dirty="0">
              <a:solidFill>
                <a:schemeClr val="bg1"/>
              </a:solidFill>
            </a:endParaRPr>
          </a:p>
          <a:p>
            <a:endParaRPr lang="en-US" sz="1100" dirty="0">
              <a:solidFill>
                <a:schemeClr val="bg1"/>
              </a:solidFill>
            </a:endParaRPr>
          </a:p>
        </p:txBody>
      </p:sp>
      <p:sp>
        <p:nvSpPr>
          <p:cNvPr id="7" name="TextBox 6"/>
          <p:cNvSpPr txBox="1"/>
          <p:nvPr/>
        </p:nvSpPr>
        <p:spPr>
          <a:xfrm>
            <a:off x="6705600" y="228600"/>
            <a:ext cx="1905000" cy="215444"/>
          </a:xfrm>
          <a:prstGeom prst="rect">
            <a:avLst/>
          </a:prstGeom>
          <a:noFill/>
        </p:spPr>
        <p:txBody>
          <a:bodyPr wrap="square" rtlCol="0">
            <a:spAutoFit/>
          </a:bodyPr>
          <a:lstStyle/>
          <a:p>
            <a:r>
              <a:rPr lang="en-US" sz="800" dirty="0">
                <a:solidFill>
                  <a:schemeClr val="bg1"/>
                </a:solidFill>
              </a:rPr>
              <a:t>2022-2023 Statistical Report</a:t>
            </a:r>
          </a:p>
        </p:txBody>
      </p:sp>
      <p:cxnSp>
        <p:nvCxnSpPr>
          <p:cNvPr id="8" name="Straight Connector 7"/>
          <p:cNvCxnSpPr/>
          <p:nvPr/>
        </p:nvCxnSpPr>
        <p:spPr>
          <a:xfrm>
            <a:off x="6705598" y="444044"/>
            <a:ext cx="14478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3083224817"/>
              </p:ext>
            </p:extLst>
          </p:nvPr>
        </p:nvGraphicFramePr>
        <p:xfrm>
          <a:off x="3517845" y="2321480"/>
          <a:ext cx="5092755" cy="4147185"/>
        </p:xfrm>
        <a:graphic>
          <a:graphicData uri="http://schemas.openxmlformats.org/drawingml/2006/table">
            <a:tbl>
              <a:tblPr>
                <a:tableStyleId>{5C22544A-7EE6-4342-B048-85BDC9FD1C3A}</a:tableStyleId>
              </a:tblPr>
              <a:tblGrid>
                <a:gridCol w="5092755">
                  <a:extLst>
                    <a:ext uri="{9D8B030D-6E8A-4147-A177-3AD203B41FA5}">
                      <a16:colId xmlns:a16="http://schemas.microsoft.com/office/drawing/2014/main" val="3143501956"/>
                    </a:ext>
                  </a:extLst>
                </a:gridCol>
              </a:tblGrid>
              <a:tr h="3714556">
                <a:tc>
                  <a:txBody>
                    <a:bodyPr/>
                    <a:lstStyle/>
                    <a:p>
                      <a:r>
                        <a:rPr lang="en-US" sz="1200" b="1" u="sng" kern="1200" dirty="0">
                          <a:solidFill>
                            <a:schemeClr val="dk1"/>
                          </a:solidFill>
                          <a:effectLst/>
                          <a:latin typeface="+mn-lt"/>
                          <a:ea typeface="+mn-ea"/>
                          <a:cs typeface="+mn-cs"/>
                        </a:rPr>
                        <a:t> </a:t>
                      </a:r>
                      <a:endParaRPr lang="en-US" sz="1200" kern="1200" dirty="0">
                        <a:solidFill>
                          <a:schemeClr val="dk1"/>
                        </a:solidFill>
                        <a:effectLst/>
                        <a:latin typeface="+mn-lt"/>
                        <a:ea typeface="+mn-ea"/>
                        <a:cs typeface="+mn-cs"/>
                      </a:endParaRPr>
                    </a:p>
                    <a:p>
                      <a:r>
                        <a:rPr lang="en-US" sz="1350" kern="1200" dirty="0">
                          <a:solidFill>
                            <a:schemeClr val="dk1"/>
                          </a:solidFill>
                          <a:effectLst/>
                          <a:latin typeface="+mn-lt"/>
                          <a:ea typeface="+mn-ea"/>
                          <a:cs typeface="+mn-cs"/>
                        </a:rPr>
                        <a:t>                        2022-2023 COVID-19 Response</a:t>
                      </a:r>
                    </a:p>
                    <a:p>
                      <a:pPr fontAlgn="base"/>
                      <a:r>
                        <a:rPr lang="en-US" sz="1800" b="0" i="0" kern="1200" dirty="0">
                          <a:solidFill>
                            <a:schemeClr val="dk1"/>
                          </a:solidFill>
                          <a:effectLst/>
                          <a:latin typeface="+mn-lt"/>
                          <a:ea typeface="+mn-ea"/>
                          <a:cs typeface="+mn-cs"/>
                        </a:rPr>
                        <a:t>NC stopped posting COVID data in May 2023.  There were 5971 total cases of COVID recorded in Northampton County for all time and 100 deaths for all time. (Archive) </a:t>
                      </a:r>
                      <a:r>
                        <a:rPr lang="en-US" sz="1800" b="0" i="0" kern="1200" dirty="0">
                          <a:solidFill>
                            <a:schemeClr val="bg1"/>
                          </a:solidFill>
                          <a:effectLst/>
                          <a:latin typeface="+mn-lt"/>
                          <a:ea typeface="+mn-ea"/>
                          <a:cs typeface="+mn-cs"/>
                          <a:hlinkClick r:id="rId2">
                            <a:extLst>
                              <a:ext uri="{A12FA001-AC4F-418D-AE19-62706E023703}">
                                <ahyp:hlinkClr xmlns:ahyp="http://schemas.microsoft.com/office/drawing/2018/hyperlinkcolor" val="tx"/>
                              </a:ext>
                            </a:extLst>
                          </a:hlinkClick>
                        </a:rPr>
                        <a:t>COVID-19 Cases and Deaths Dashboard | NC COVID-19 (ncdhhs.gov)</a:t>
                      </a:r>
                      <a:br>
                        <a:rPr lang="en-US" sz="1800" b="0" i="0" kern="1200" dirty="0">
                          <a:solidFill>
                            <a:schemeClr val="dk1"/>
                          </a:solidFill>
                          <a:effectLst/>
                          <a:latin typeface="+mn-lt"/>
                          <a:ea typeface="+mn-ea"/>
                          <a:cs typeface="+mn-cs"/>
                        </a:rPr>
                      </a:br>
                      <a:endParaRPr lang="en-US" sz="1800" b="0" i="0" kern="1200" dirty="0">
                        <a:solidFill>
                          <a:schemeClr val="dk1"/>
                        </a:solidFill>
                        <a:effectLst/>
                        <a:latin typeface="+mn-lt"/>
                        <a:ea typeface="+mn-ea"/>
                        <a:cs typeface="+mn-cs"/>
                      </a:endParaRPr>
                    </a:p>
                    <a:p>
                      <a:pPr fontAlgn="base"/>
                      <a:r>
                        <a:rPr lang="en-US" sz="1800" b="0" i="0" kern="1200" dirty="0">
                          <a:solidFill>
                            <a:schemeClr val="dk1"/>
                          </a:solidFill>
                          <a:effectLst/>
                          <a:latin typeface="+mn-lt"/>
                          <a:ea typeface="+mn-ea"/>
                          <a:cs typeface="+mn-cs"/>
                        </a:rPr>
                        <a:t>COVID vaccination data stopped being recorded in April 2023.  44% of residents in Northampton completed the 1</a:t>
                      </a:r>
                      <a:r>
                        <a:rPr lang="en-US" sz="1800" b="0" i="0" kern="1200" baseline="30000" dirty="0">
                          <a:solidFill>
                            <a:schemeClr val="dk1"/>
                          </a:solidFill>
                          <a:effectLst/>
                          <a:latin typeface="+mn-lt"/>
                          <a:ea typeface="+mn-ea"/>
                          <a:cs typeface="+mn-cs"/>
                        </a:rPr>
                        <a:t>st</a:t>
                      </a:r>
                      <a:r>
                        <a:rPr lang="en-US" sz="1800" b="0" i="0" kern="1200" dirty="0">
                          <a:solidFill>
                            <a:schemeClr val="dk1"/>
                          </a:solidFill>
                          <a:effectLst/>
                          <a:latin typeface="+mn-lt"/>
                          <a:ea typeface="+mn-ea"/>
                          <a:cs typeface="+mn-cs"/>
                        </a:rPr>
                        <a:t> series of shots.  54% of those people got at least 1 booster.  22% received the latest booster.  </a:t>
                      </a:r>
                    </a:p>
                    <a:p>
                      <a:pPr fontAlgn="base"/>
                      <a:r>
                        <a:rPr lang="en-US" sz="1800" b="0" i="0"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rPr>
                        <a:t> (Archive) COVID-19 Vaccinations Dashboard | NC COVID-19 (ncdhhs.gov)</a:t>
                      </a:r>
                      <a:endParaRPr lang="en-US" sz="1800" b="0" i="0" kern="1200" dirty="0">
                        <a:solidFill>
                          <a:schemeClr val="bg1"/>
                        </a:solidFill>
                        <a:effectLst/>
                        <a:latin typeface="+mn-lt"/>
                        <a:ea typeface="+mn-ea"/>
                        <a:cs typeface="+mn-cs"/>
                      </a:endParaRPr>
                    </a:p>
                    <a:p>
                      <a:pPr marL="171450" indent="-171450">
                        <a:buFontTx/>
                        <a:buChar char="-"/>
                      </a:pPr>
                      <a:endParaRPr lang="en-US" sz="1200" kern="1200" dirty="0">
                        <a:solidFill>
                          <a:schemeClr val="dk1"/>
                        </a:solidFill>
                        <a:effectLst/>
                        <a:latin typeface="+mn-lt"/>
                        <a:ea typeface="+mn-ea"/>
                        <a:cs typeface="+mn-cs"/>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664491002"/>
                  </a:ext>
                </a:extLst>
              </a:tr>
            </a:tbl>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599" y="515005"/>
            <a:ext cx="1945076" cy="10941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200" y="5347175"/>
            <a:ext cx="1727786" cy="1346827"/>
          </a:xfrm>
          <a:prstGeom prst="rect">
            <a:avLst/>
          </a:prstGeom>
        </p:spPr>
      </p:pic>
      <p:pic>
        <p:nvPicPr>
          <p:cNvPr id="10242" name="Picture 2" descr="Building a better tornado warning system when minutes count - CNET">
            <a:extLst>
              <a:ext uri="{FF2B5EF4-FFF2-40B4-BE49-F238E27FC236}">
                <a16:creationId xmlns:a16="http://schemas.microsoft.com/office/drawing/2014/main" id="{B9CE7AAF-F65D-4088-8FBA-A53692C486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998" y="515005"/>
            <a:ext cx="3658219" cy="20564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E4A04BC-5F0C-49F3-A117-F30D4DE98663}"/>
              </a:ext>
            </a:extLst>
          </p:cNvPr>
          <p:cNvSpPr/>
          <p:nvPr/>
        </p:nvSpPr>
        <p:spPr>
          <a:xfrm>
            <a:off x="304799" y="9478"/>
            <a:ext cx="6400799"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Preparedness &amp; response </a:t>
            </a:r>
          </a:p>
        </p:txBody>
      </p:sp>
      <p:pic>
        <p:nvPicPr>
          <p:cNvPr id="10246" name="Picture 6" descr="Before Disaster Strikes - Plan for the Worst">
            <a:extLst>
              <a:ext uri="{FF2B5EF4-FFF2-40B4-BE49-F238E27FC236}">
                <a16:creationId xmlns:a16="http://schemas.microsoft.com/office/drawing/2014/main" id="{3FD441BC-1295-4D26-96CB-0782D8A0899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620524">
            <a:off x="1041951" y="4322393"/>
            <a:ext cx="1226694" cy="81779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309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53883" y="3032336"/>
            <a:ext cx="6554867" cy="1524000"/>
          </a:xfrm>
        </p:spPr>
        <p:txBody>
          <a:bodyPr>
            <a:normAutofit/>
          </a:bodyPr>
          <a:lstStyle/>
          <a:p>
            <a:r>
              <a:rPr lang="en-US" sz="3600" dirty="0">
                <a:solidFill>
                  <a:srgbClr val="C00000"/>
                </a:solidFill>
              </a:rPr>
              <a:t>Quality Improvement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1716604"/>
              </p:ext>
            </p:extLst>
          </p:nvPr>
        </p:nvGraphicFramePr>
        <p:xfrm>
          <a:off x="2208132" y="1963031"/>
          <a:ext cx="5107067" cy="1522095"/>
        </p:xfrm>
        <a:graphic>
          <a:graphicData uri="http://schemas.openxmlformats.org/drawingml/2006/table">
            <a:tbl>
              <a:tblPr>
                <a:tableStyleId>{5C22544A-7EE6-4342-B048-85BDC9FD1C3A}</a:tableStyleId>
              </a:tblPr>
              <a:tblGrid>
                <a:gridCol w="5107067">
                  <a:extLst>
                    <a:ext uri="{9D8B030D-6E8A-4147-A177-3AD203B41FA5}">
                      <a16:colId xmlns:a16="http://schemas.microsoft.com/office/drawing/2014/main" val="1979603060"/>
                    </a:ext>
                  </a:extLst>
                </a:gridCol>
              </a:tblGrid>
              <a:tr h="179181">
                <a:tc>
                  <a:txBody>
                    <a:bodyPr/>
                    <a:lstStyle/>
                    <a:p>
                      <a:pPr algn="ctr" fontAlgn="b"/>
                      <a:r>
                        <a:rPr lang="en-US" sz="1400" u="sng" strike="noStrike" dirty="0">
                          <a:effectLst/>
                        </a:rPr>
                        <a:t>QUALITY IMPROVEMENT</a:t>
                      </a:r>
                      <a:endParaRPr lang="en-US" sz="1400" b="1" i="0" u="sng" strike="noStrike" dirty="0">
                        <a:solidFill>
                          <a:srgbClr val="000000"/>
                        </a:solidFill>
                        <a:effectLst/>
                        <a:latin typeface="Grad"/>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041895221"/>
                  </a:ext>
                </a:extLst>
              </a:tr>
              <a:tr h="179181">
                <a:tc>
                  <a:txBody>
                    <a:bodyPr/>
                    <a:lstStyle/>
                    <a:p>
                      <a:pPr algn="ctr" fontAlgn="b"/>
                      <a:r>
                        <a:rPr lang="en-US" sz="1400" u="none" strike="noStrike" dirty="0">
                          <a:effectLst/>
                        </a:rPr>
                        <a:t>2022-2023</a:t>
                      </a:r>
                      <a:endParaRPr lang="en-US" sz="1400" b="0" i="0" u="none" strike="noStrike" dirty="0">
                        <a:solidFill>
                          <a:srgbClr val="000000"/>
                        </a:solidFill>
                        <a:effectLst/>
                        <a:latin typeface="Grad"/>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4168745496"/>
                  </a:ext>
                </a:extLst>
              </a:tr>
              <a:tr h="865052">
                <a:tc>
                  <a:txBody>
                    <a:bodyPr/>
                    <a:lstStyle/>
                    <a:p>
                      <a:r>
                        <a:rPr lang="en-US" sz="1400" u="none" strike="noStrike" dirty="0">
                          <a:effectLst/>
                        </a:rPr>
                        <a:t> </a:t>
                      </a:r>
                      <a:r>
                        <a:rPr lang="en-US" sz="1400" kern="1200" dirty="0">
                          <a:solidFill>
                            <a:schemeClr val="dk1"/>
                          </a:solidFill>
                          <a:effectLst/>
                          <a:latin typeface="+mn-lt"/>
                          <a:ea typeface="+mn-ea"/>
                          <a:cs typeface="+mn-cs"/>
                        </a:rPr>
                        <a:t>- Cultural Diversity training for all employees was in April 2023</a:t>
                      </a:r>
                    </a:p>
                    <a:p>
                      <a:r>
                        <a:rPr lang="en-US" sz="1400" kern="1200" dirty="0">
                          <a:solidFill>
                            <a:schemeClr val="dk1"/>
                          </a:solidFill>
                          <a:effectLst/>
                          <a:latin typeface="+mn-lt"/>
                          <a:ea typeface="+mn-ea"/>
                          <a:cs typeface="+mn-cs"/>
                        </a:rPr>
                        <a:t> - Safety Training was completed by all employees in August 2022</a:t>
                      </a:r>
                    </a:p>
                    <a:p>
                      <a:r>
                        <a:rPr lang="en-US" sz="1400" kern="1200" dirty="0">
                          <a:solidFill>
                            <a:schemeClr val="dk1"/>
                          </a:solidFill>
                          <a:effectLst/>
                          <a:latin typeface="+mn-lt"/>
                          <a:ea typeface="+mn-ea"/>
                          <a:cs typeface="+mn-cs"/>
                        </a:rPr>
                        <a:t> - Fit Testing was completed by all employees in August 2022</a:t>
                      </a:r>
                    </a:p>
                    <a:p>
                      <a:r>
                        <a:rPr lang="en-US" sz="1400" kern="1200" dirty="0">
                          <a:solidFill>
                            <a:schemeClr val="dk1"/>
                          </a:solidFill>
                          <a:effectLst/>
                          <a:latin typeface="+mn-lt"/>
                          <a:ea typeface="+mn-ea"/>
                          <a:cs typeface="+mn-cs"/>
                        </a:rPr>
                        <a:t> - Client Satisfaction Surveys results were given to the BOH May 2023</a:t>
                      </a:r>
                    </a:p>
                    <a:p>
                      <a:pPr algn="l" fontAlgn="b"/>
                      <a:endParaRPr lang="en-US" sz="1400" b="1" i="0" u="none" strike="noStrike" dirty="0">
                        <a:solidFill>
                          <a:srgbClr val="000000"/>
                        </a:solidFill>
                        <a:effectLst/>
                        <a:latin typeface="Grad"/>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319834321"/>
                  </a:ext>
                </a:extLst>
              </a:tr>
            </a:tbl>
          </a:graphicData>
        </a:graphic>
      </p:graphicFrame>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25" y="1436581"/>
            <a:ext cx="1698261" cy="178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705600" y="228600"/>
            <a:ext cx="1905000" cy="338554"/>
          </a:xfrm>
          <a:prstGeom prst="rect">
            <a:avLst/>
          </a:prstGeom>
          <a:noFill/>
        </p:spPr>
        <p:txBody>
          <a:bodyPr wrap="square" rtlCol="0">
            <a:spAutoFit/>
          </a:bodyPr>
          <a:lstStyle/>
          <a:p>
            <a:r>
              <a:rPr lang="en-US" sz="800" dirty="0">
                <a:solidFill>
                  <a:schemeClr val="bg1"/>
                </a:solidFill>
              </a:rPr>
              <a:t>2022-2023 Statistical Report</a:t>
            </a:r>
          </a:p>
          <a:p>
            <a:r>
              <a:rPr lang="en-US" sz="800" dirty="0">
                <a:solidFill>
                  <a:schemeClr val="bg1"/>
                </a:solidFill>
              </a:rPr>
              <a:t> 	</a:t>
            </a:r>
          </a:p>
        </p:txBody>
      </p:sp>
      <p:pic>
        <p:nvPicPr>
          <p:cNvPr id="12290" name="Picture 2" descr="Image result for images of quality impr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666" y="238473"/>
            <a:ext cx="2133600" cy="9260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ven principles of Quality management – TRACE INTERNATIONAL">
            <a:extLst>
              <a:ext uri="{FF2B5EF4-FFF2-40B4-BE49-F238E27FC236}">
                <a16:creationId xmlns:a16="http://schemas.microsoft.com/office/drawing/2014/main" id="{D8A5D2E7-C11D-4CFC-A380-F44102BCED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334" y="4290194"/>
            <a:ext cx="3008332" cy="200038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ierarchy: For a Higher Impact – Xeemarmar">
            <a:extLst>
              <a:ext uri="{FF2B5EF4-FFF2-40B4-BE49-F238E27FC236}">
                <a16:creationId xmlns:a16="http://schemas.microsoft.com/office/drawing/2014/main" id="{97F68909-F3A2-4584-944A-01266310B0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862" y="5198037"/>
            <a:ext cx="2507476" cy="137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59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724400" y="762001"/>
            <a:ext cx="3304572" cy="762000"/>
          </a:xfrm>
        </p:spPr>
        <p:txBody>
          <a:bodyPr/>
          <a:lstStyle/>
          <a:p>
            <a:r>
              <a:rPr lang="en-US" dirty="0">
                <a:solidFill>
                  <a:schemeClr val="bg1"/>
                </a:solidFill>
              </a:rPr>
              <a:t>Numbers</a:t>
            </a:r>
          </a:p>
        </p:txBody>
      </p:sp>
      <p:sp>
        <p:nvSpPr>
          <p:cNvPr id="2" name="Content Placeholder 1"/>
          <p:cNvSpPr>
            <a:spLocks noGrp="1"/>
          </p:cNvSpPr>
          <p:nvPr>
            <p:ph idx="1"/>
          </p:nvPr>
        </p:nvSpPr>
        <p:spPr>
          <a:xfrm>
            <a:off x="4161794" y="7433519"/>
            <a:ext cx="3968927" cy="3995572"/>
          </a:xfrm>
        </p:spPr>
        <p:txBody>
          <a:bodyPr/>
          <a:lstStyle/>
          <a:p>
            <a:pPr marL="68580" indent="0">
              <a:buNone/>
            </a:pPr>
            <a:r>
              <a:rPr lang="en-US" dirty="0"/>
              <a:t> </a:t>
            </a:r>
          </a:p>
        </p:txBody>
      </p:sp>
      <p:sp>
        <p:nvSpPr>
          <p:cNvPr id="4" name="Text Placeholder 3"/>
          <p:cNvSpPr>
            <a:spLocks noGrp="1"/>
          </p:cNvSpPr>
          <p:nvPr>
            <p:ph type="body" sz="half" idx="2"/>
          </p:nvPr>
        </p:nvSpPr>
        <p:spPr>
          <a:xfrm>
            <a:off x="3886200" y="1524000"/>
            <a:ext cx="4136984" cy="762000"/>
          </a:xfrm>
        </p:spPr>
        <p:txBody>
          <a:bodyPr>
            <a:normAutofit/>
          </a:bodyPr>
          <a:lstStyle/>
          <a:p>
            <a:r>
              <a:rPr lang="en-US" sz="1100" dirty="0">
                <a:solidFill>
                  <a:schemeClr val="bg1"/>
                </a:solidFill>
              </a:rPr>
              <a:t>Number of Clients served—6,238</a:t>
            </a:r>
          </a:p>
          <a:p>
            <a:r>
              <a:rPr lang="en-US" sz="1100" dirty="0">
                <a:solidFill>
                  <a:schemeClr val="bg1"/>
                </a:solidFill>
              </a:rPr>
              <a:t>An average of  participants were served per month.--519  </a:t>
            </a:r>
          </a:p>
        </p:txBody>
      </p:sp>
      <p:sp>
        <p:nvSpPr>
          <p:cNvPr id="5" name="Rectangle 4"/>
          <p:cNvSpPr/>
          <p:nvPr/>
        </p:nvSpPr>
        <p:spPr>
          <a:xfrm>
            <a:off x="304800" y="225083"/>
            <a:ext cx="2209800" cy="923330"/>
          </a:xfrm>
          <a:prstGeom prst="rect">
            <a:avLst/>
          </a:prstGeom>
          <a:noFill/>
        </p:spPr>
        <p:txBody>
          <a:bodyPr wrap="squar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WIC </a:t>
            </a:r>
          </a:p>
        </p:txBody>
      </p:sp>
      <p:sp>
        <p:nvSpPr>
          <p:cNvPr id="6" name="Rectangle 5"/>
          <p:cNvSpPr/>
          <p:nvPr/>
        </p:nvSpPr>
        <p:spPr>
          <a:xfrm>
            <a:off x="738684" y="1178835"/>
            <a:ext cx="3352800" cy="3585597"/>
          </a:xfrm>
          <a:prstGeom prst="rect">
            <a:avLst/>
          </a:prstGeom>
        </p:spPr>
        <p:txBody>
          <a:bodyPr wrap="square">
            <a:spAutoFit/>
          </a:bodyPr>
          <a:lstStyle/>
          <a:p>
            <a:r>
              <a:rPr lang="en-US" sz="1200" dirty="0">
                <a:solidFill>
                  <a:schemeClr val="bg1"/>
                </a:solidFill>
              </a:rPr>
              <a:t>WIC is a Special Supplemental Nutrition Program funded by the United States Department of Agriculture. This program provides nutritional education to women (pregnant, postpartum and breastfeeding), infants and children to age 5. Participants receive an EWIC card, with which their food benefits may be purchased at authorized WIC Vendors.. For more information contact the Northampton County Health Department at 252-534-5841.</a:t>
            </a:r>
          </a:p>
          <a:p>
            <a:endParaRPr lang="en-US" sz="1200" b="1" u="sng" dirty="0">
              <a:solidFill>
                <a:schemeClr val="bg1"/>
              </a:solidFill>
            </a:endParaRPr>
          </a:p>
          <a:p>
            <a:r>
              <a:rPr lang="en-US" sz="1200" b="1" u="sng" dirty="0">
                <a:solidFill>
                  <a:schemeClr val="bg1"/>
                </a:solidFill>
              </a:rPr>
              <a:t>Who is eligible?</a:t>
            </a:r>
            <a:endParaRPr lang="en-US" sz="1200" dirty="0">
              <a:solidFill>
                <a:schemeClr val="bg1"/>
              </a:solidFill>
            </a:endParaRPr>
          </a:p>
          <a:p>
            <a:r>
              <a:rPr lang="en-US" sz="1200" dirty="0">
                <a:solidFill>
                  <a:schemeClr val="bg1"/>
                </a:solidFill>
              </a:rPr>
              <a:t>Pregnant, postpartum and breastfeeding women who meet the required criteria</a:t>
            </a:r>
          </a:p>
          <a:p>
            <a:r>
              <a:rPr lang="en-US" sz="1200" dirty="0">
                <a:solidFill>
                  <a:schemeClr val="bg1"/>
                </a:solidFill>
              </a:rPr>
              <a:t>Infants and children to age 5.</a:t>
            </a:r>
          </a:p>
          <a:p>
            <a:endParaRPr lang="en-US" sz="1200" b="1" i="1" u="sng" dirty="0">
              <a:solidFill>
                <a:schemeClr val="bg1"/>
              </a:solidFill>
            </a:endParaRPr>
          </a:p>
          <a:p>
            <a:r>
              <a:rPr lang="en-US" sz="1200" b="1" i="1" u="sng" dirty="0">
                <a:solidFill>
                  <a:schemeClr val="bg1"/>
                </a:solidFill>
              </a:rPr>
              <a:t>NOTE:</a:t>
            </a:r>
            <a:r>
              <a:rPr lang="en-US" sz="1200" dirty="0">
                <a:solidFill>
                  <a:schemeClr val="bg1"/>
                </a:solidFill>
              </a:rPr>
              <a:t> Eligibility is determined based on income, medical nutrition risk and residence</a:t>
            </a:r>
          </a:p>
          <a:p>
            <a:endParaRPr lang="en-US" sz="1100" dirty="0">
              <a:solidFill>
                <a:srgbClr val="C00000"/>
              </a:solidFill>
            </a:endParaRPr>
          </a:p>
        </p:txBody>
      </p:sp>
      <p:sp>
        <p:nvSpPr>
          <p:cNvPr id="7" name="TextBox 6"/>
          <p:cNvSpPr txBox="1"/>
          <p:nvPr/>
        </p:nvSpPr>
        <p:spPr>
          <a:xfrm>
            <a:off x="6705600" y="228600"/>
            <a:ext cx="1905000" cy="338554"/>
          </a:xfrm>
          <a:prstGeom prst="rect">
            <a:avLst/>
          </a:prstGeom>
          <a:noFill/>
        </p:spPr>
        <p:txBody>
          <a:bodyPr wrap="square" rtlCol="0">
            <a:spAutoFit/>
          </a:bodyPr>
          <a:lstStyle/>
          <a:p>
            <a:r>
              <a:rPr lang="en-US" sz="800" dirty="0">
                <a:solidFill>
                  <a:schemeClr val="bg1"/>
                </a:solidFill>
              </a:rPr>
              <a:t>2022 - 2023 Statistical Report</a:t>
            </a:r>
          </a:p>
          <a:p>
            <a:r>
              <a:rPr lang="en-US" sz="800" dirty="0">
                <a:solidFill>
                  <a:schemeClr val="bg1"/>
                </a:solidFill>
              </a:rPr>
              <a:t> 	</a:t>
            </a:r>
          </a:p>
        </p:txBody>
      </p:sp>
      <p:cxnSp>
        <p:nvCxnSpPr>
          <p:cNvPr id="8" name="Straight Connector 7"/>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338" name="Picture 2" descr="http://ts1.mm.bing.net/th?id=HN.608051005878108628&amp;pid=15.1&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6972" y="374063"/>
            <a:ext cx="872458" cy="6165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031" y="5163775"/>
            <a:ext cx="2440746" cy="1469142"/>
          </a:xfrm>
          <a:prstGeom prst="rect">
            <a:avLst/>
          </a:prstGeom>
        </p:spPr>
      </p:pic>
      <p:pic>
        <p:nvPicPr>
          <p:cNvPr id="10" name="Picture 2" descr="WIC Program">
            <a:extLst>
              <a:ext uri="{FF2B5EF4-FFF2-40B4-BE49-F238E27FC236}">
                <a16:creationId xmlns:a16="http://schemas.microsoft.com/office/drawing/2014/main" id="{937AA5EC-4329-43FE-9550-E7D6831DB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777" y="162475"/>
            <a:ext cx="2252025" cy="92333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WIC »">
            <a:extLst>
              <a:ext uri="{FF2B5EF4-FFF2-40B4-BE49-F238E27FC236}">
                <a16:creationId xmlns:a16="http://schemas.microsoft.com/office/drawing/2014/main" id="{97BD6FE7-87FA-4CE8-BE28-DBF9BC01BF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875386"/>
            <a:ext cx="5191125"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PHS WIC | Piedmont Health">
            <a:extLst>
              <a:ext uri="{FF2B5EF4-FFF2-40B4-BE49-F238E27FC236}">
                <a16:creationId xmlns:a16="http://schemas.microsoft.com/office/drawing/2014/main" id="{20AA75C7-C1FA-41EB-B0F5-95468CB962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2111" y="2185987"/>
            <a:ext cx="462915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044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62164"/>
            <a:ext cx="7024744" cy="799064"/>
          </a:xfrm>
        </p:spPr>
        <p:txBody>
          <a:bodyPr/>
          <a:lstStyle/>
          <a:p>
            <a:r>
              <a:rPr lang="en-US" dirty="0">
                <a:solidFill>
                  <a:schemeClr val="bg1"/>
                </a:solidFill>
                <a:effectLst>
                  <a:outerShdw blurRad="50800" dist="50800" dir="5400000" algn="ctr" rotWithShape="0">
                    <a:schemeClr val="accent1"/>
                  </a:outerShdw>
                </a:effectLst>
                <a:highlight>
                  <a:srgbClr val="808000"/>
                </a:highlight>
              </a:rPr>
              <a:t>Contact Information </a:t>
            </a:r>
          </a:p>
        </p:txBody>
      </p:sp>
      <p:sp>
        <p:nvSpPr>
          <p:cNvPr id="3" name="Text Placeholder 2"/>
          <p:cNvSpPr>
            <a:spLocks noGrp="1"/>
          </p:cNvSpPr>
          <p:nvPr>
            <p:ph type="body" idx="1"/>
          </p:nvPr>
        </p:nvSpPr>
        <p:spPr>
          <a:xfrm>
            <a:off x="1143000" y="3276600"/>
            <a:ext cx="4114800" cy="1189191"/>
          </a:xfrm>
        </p:spPr>
        <p:txBody>
          <a:bodyPr>
            <a:normAutofit fontScale="62500" lnSpcReduction="20000"/>
          </a:bodyPr>
          <a:lstStyle/>
          <a:p>
            <a:r>
              <a:rPr lang="en-US" dirty="0">
                <a:solidFill>
                  <a:schemeClr val="bg1"/>
                </a:solidFill>
              </a:rPr>
              <a:t>Northampton County Health Department</a:t>
            </a:r>
          </a:p>
          <a:p>
            <a:r>
              <a:rPr lang="en-US" dirty="0">
                <a:solidFill>
                  <a:schemeClr val="bg1"/>
                </a:solidFill>
              </a:rPr>
              <a:t>9495 NC Hwy. 305</a:t>
            </a:r>
          </a:p>
          <a:p>
            <a:r>
              <a:rPr lang="en-US" dirty="0">
                <a:solidFill>
                  <a:schemeClr val="bg1"/>
                </a:solidFill>
              </a:rPr>
              <a:t>Post Office Box 635</a:t>
            </a:r>
          </a:p>
          <a:p>
            <a:r>
              <a:rPr lang="en-US" dirty="0">
                <a:solidFill>
                  <a:schemeClr val="bg1"/>
                </a:solidFill>
              </a:rPr>
              <a:t>Jackson, NC  27845</a:t>
            </a:r>
          </a:p>
        </p:txBody>
      </p:sp>
      <p:sp>
        <p:nvSpPr>
          <p:cNvPr id="4" name="Content Placeholder 3"/>
          <p:cNvSpPr>
            <a:spLocks noGrp="1"/>
          </p:cNvSpPr>
          <p:nvPr>
            <p:ph sz="half" idx="2"/>
          </p:nvPr>
        </p:nvSpPr>
        <p:spPr>
          <a:xfrm>
            <a:off x="990600" y="4343400"/>
            <a:ext cx="3419856" cy="1997597"/>
          </a:xfrm>
        </p:spPr>
        <p:txBody>
          <a:bodyPr/>
          <a:lstStyle/>
          <a:p>
            <a:pPr marL="68580" indent="0">
              <a:buNone/>
            </a:pPr>
            <a:r>
              <a:rPr lang="en-US" sz="1200" dirty="0"/>
              <a:t> </a:t>
            </a:r>
          </a:p>
          <a:p>
            <a:endParaRPr lang="en-US" dirty="0"/>
          </a:p>
        </p:txBody>
      </p:sp>
      <p:sp>
        <p:nvSpPr>
          <p:cNvPr id="5" name="Text Placeholder 4"/>
          <p:cNvSpPr>
            <a:spLocks noGrp="1"/>
          </p:cNvSpPr>
          <p:nvPr>
            <p:ph type="body" sz="quarter" idx="3"/>
          </p:nvPr>
        </p:nvSpPr>
        <p:spPr>
          <a:xfrm>
            <a:off x="45272" y="5160648"/>
            <a:ext cx="6705600" cy="956303"/>
          </a:xfrm>
        </p:spPr>
        <p:txBody>
          <a:bodyPr>
            <a:noAutofit/>
          </a:bodyPr>
          <a:lstStyle/>
          <a:p>
            <a:pPr algn="ctr"/>
            <a:r>
              <a:rPr lang="en-US" sz="3000" b="1" dirty="0">
                <a:solidFill>
                  <a:srgbClr val="FF0000"/>
                </a:solidFill>
              </a:rPr>
              <a:t>www.northamptonhd.com</a:t>
            </a:r>
          </a:p>
        </p:txBody>
      </p:sp>
      <p:sp>
        <p:nvSpPr>
          <p:cNvPr id="8" name="TextBox 7"/>
          <p:cNvSpPr txBox="1"/>
          <p:nvPr/>
        </p:nvSpPr>
        <p:spPr>
          <a:xfrm>
            <a:off x="6096000" y="1685778"/>
            <a:ext cx="2286000" cy="1138773"/>
          </a:xfrm>
          <a:prstGeom prst="rect">
            <a:avLst/>
          </a:prstGeom>
          <a:solidFill>
            <a:schemeClr val="bg2">
              <a:lumMod val="20000"/>
              <a:lumOff val="80000"/>
            </a:schemeClr>
          </a:solidFill>
        </p:spPr>
        <p:txBody>
          <a:bodyPr wrap="square" rtlCol="0">
            <a:spAutoFit/>
          </a:bodyPr>
          <a:lstStyle/>
          <a:p>
            <a:r>
              <a:rPr lang="en-US" sz="2000" cap="all" dirty="0">
                <a:ln w="9000" cmpd="sng">
                  <a:solidFill>
                    <a:schemeClr val="accent3">
                      <a:lumMod val="50000"/>
                    </a:schemeClr>
                  </a:solidFill>
                  <a:prstDash val="solid"/>
                </a:ln>
                <a:solidFill>
                  <a:schemeClr val="bg1"/>
                </a:solidFill>
                <a:effectLst>
                  <a:reflection blurRad="12700" stA="28000" endPos="45000" dist="1000" dir="5400000" sy="-100000" algn="bl" rotWithShape="0"/>
                </a:effectLst>
              </a:rPr>
              <a:t>Phone: </a:t>
            </a:r>
          </a:p>
          <a:p>
            <a:r>
              <a:rPr lang="en-US" sz="1200" cap="all" dirty="0">
                <a:ln w="9000" cmpd="sng">
                  <a:solidFill>
                    <a:schemeClr val="accent3">
                      <a:lumMod val="50000"/>
                    </a:schemeClr>
                  </a:solidFill>
                  <a:prstDash val="solid"/>
                </a:ln>
                <a:solidFill>
                  <a:schemeClr val="bg1"/>
                </a:solidFill>
                <a:effectLst>
                  <a:reflection blurRad="12700" stA="28000" endPos="45000" dist="1000" dir="5400000" sy="-100000" algn="bl" rotWithShape="0"/>
                </a:effectLst>
              </a:rPr>
              <a:t>252-534-5841       </a:t>
            </a:r>
          </a:p>
          <a:p>
            <a:r>
              <a:rPr lang="en-US" sz="1200" cap="all" dirty="0">
                <a:ln w="9000" cmpd="sng">
                  <a:solidFill>
                    <a:schemeClr val="accent3">
                      <a:lumMod val="50000"/>
                    </a:schemeClr>
                  </a:solidFill>
                  <a:prstDash val="solid"/>
                </a:ln>
                <a:solidFill>
                  <a:schemeClr val="bg1"/>
                </a:solidFill>
                <a:effectLst>
                  <a:reflection blurRad="12700" stA="28000" endPos="45000" dist="1000" dir="5400000" sy="-100000" algn="bl" rotWithShape="0"/>
                </a:effectLst>
              </a:rPr>
              <a:t>(Health Department)</a:t>
            </a:r>
          </a:p>
          <a:p>
            <a:r>
              <a:rPr lang="en-US" sz="1200" cap="all" dirty="0">
                <a:ln w="9000" cmpd="sng">
                  <a:solidFill>
                    <a:schemeClr val="accent3">
                      <a:lumMod val="50000"/>
                    </a:schemeClr>
                  </a:solidFill>
                  <a:prstDash val="solid"/>
                </a:ln>
                <a:solidFill>
                  <a:schemeClr val="bg1"/>
                </a:solidFill>
                <a:effectLst>
                  <a:reflection blurRad="12700" stA="28000" endPos="45000" dist="1000" dir="5400000" sy="-100000" algn="bl" rotWithShape="0"/>
                </a:effectLst>
              </a:rPr>
              <a:t>252-534-1291                           (Home Health)</a:t>
            </a:r>
          </a:p>
        </p:txBody>
      </p:sp>
      <p:sp>
        <p:nvSpPr>
          <p:cNvPr id="9" name="Rectangle 8"/>
          <p:cNvSpPr/>
          <p:nvPr/>
        </p:nvSpPr>
        <p:spPr>
          <a:xfrm>
            <a:off x="5715000" y="2971800"/>
            <a:ext cx="2667000" cy="923330"/>
          </a:xfrm>
          <a:prstGeom prst="rect">
            <a:avLst/>
          </a:prstGeom>
          <a:solidFill>
            <a:schemeClr val="accent1">
              <a:lumMod val="20000"/>
              <a:lumOff val="80000"/>
            </a:schemeClr>
          </a:solidFill>
        </p:spPr>
        <p:txBody>
          <a:bodyPr wrap="square">
            <a:spAutoFit/>
          </a:bodyPr>
          <a:lstStyle/>
          <a:p>
            <a:r>
              <a:rPr lang="en-US" cap="all" dirty="0">
                <a:ln w="9000" cmpd="sng">
                  <a:solidFill>
                    <a:schemeClr val="accent3">
                      <a:lumMod val="50000"/>
                    </a:schemeClr>
                  </a:solidFill>
                  <a:prstDash val="solid"/>
                </a:ln>
                <a:solidFill>
                  <a:schemeClr val="accent5">
                    <a:lumMod val="50000"/>
                  </a:schemeClr>
                </a:solidFill>
                <a:effectLst>
                  <a:reflection blurRad="12700" stA="28000" endPos="45000" dist="1000" dir="5400000" sy="-100000" algn="bl" rotWithShape="0"/>
                </a:effectLst>
              </a:rPr>
              <a:t>FAX: </a:t>
            </a:r>
          </a:p>
          <a:p>
            <a:r>
              <a:rPr lang="en-US" sz="1200" cap="all" dirty="0">
                <a:ln w="9000" cmpd="sng">
                  <a:solidFill>
                    <a:schemeClr val="accent3">
                      <a:lumMod val="50000"/>
                    </a:schemeClr>
                  </a:solidFill>
                  <a:prstDash val="solid"/>
                </a:ln>
                <a:solidFill>
                  <a:schemeClr val="accent1">
                    <a:lumMod val="50000"/>
                  </a:schemeClr>
                </a:solidFill>
                <a:effectLst>
                  <a:reflection blurRad="12700" stA="28000" endPos="45000" dist="1000" dir="5400000" sy="-100000" algn="bl" rotWithShape="0"/>
                </a:effectLst>
              </a:rPr>
              <a:t>252-534-1045 </a:t>
            </a:r>
          </a:p>
          <a:p>
            <a:r>
              <a:rPr lang="en-US" sz="1200" cap="all" dirty="0">
                <a:ln w="9000" cmpd="sng">
                  <a:solidFill>
                    <a:schemeClr val="accent3">
                      <a:lumMod val="50000"/>
                    </a:schemeClr>
                  </a:solidFill>
                  <a:prstDash val="solid"/>
                </a:ln>
                <a:solidFill>
                  <a:schemeClr val="accent1">
                    <a:lumMod val="50000"/>
                  </a:schemeClr>
                </a:solidFill>
                <a:effectLst>
                  <a:reflection blurRad="12700" stA="28000" endPos="45000" dist="1000" dir="5400000" sy="-100000" algn="bl" rotWithShape="0"/>
                </a:effectLst>
              </a:rPr>
              <a:t>252-534-1207 (Administration)</a:t>
            </a:r>
          </a:p>
          <a:p>
            <a:r>
              <a:rPr lang="en-US" sz="1200" cap="all" dirty="0">
                <a:ln w="9000" cmpd="sng">
                  <a:solidFill>
                    <a:schemeClr val="accent3">
                      <a:lumMod val="50000"/>
                    </a:schemeClr>
                  </a:solidFill>
                  <a:prstDash val="solid"/>
                </a:ln>
                <a:solidFill>
                  <a:schemeClr val="accent1">
                    <a:lumMod val="50000"/>
                  </a:schemeClr>
                </a:solidFill>
                <a:effectLst>
                  <a:reflection blurRad="12700" stA="28000" endPos="45000" dist="1000" dir="5400000" sy="-100000" algn="bl" rotWithShape="0"/>
                </a:effectLst>
              </a:rPr>
              <a:t>252-534-1064 (Home  Health) </a:t>
            </a:r>
          </a:p>
        </p:txBody>
      </p:sp>
      <p:sp>
        <p:nvSpPr>
          <p:cNvPr id="11" name="Down Arrow 10"/>
          <p:cNvSpPr/>
          <p:nvPr/>
        </p:nvSpPr>
        <p:spPr>
          <a:xfrm>
            <a:off x="3398072" y="4277177"/>
            <a:ext cx="2514600" cy="1219200"/>
          </a:xfrm>
          <a:prstGeom prst="downArrow">
            <a:avLst>
              <a:gd name="adj1" fmla="val 50000"/>
              <a:gd name="adj2" fmla="val 47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 </a:t>
            </a:r>
          </a:p>
          <a:p>
            <a:pPr algn="ctr"/>
            <a:r>
              <a:rPr lang="en-US" sz="1400" b="1" dirty="0"/>
              <a:t>Visit our website for more information: </a:t>
            </a:r>
          </a:p>
        </p:txBody>
      </p:sp>
      <p:sp>
        <p:nvSpPr>
          <p:cNvPr id="12" name="TextBox 11"/>
          <p:cNvSpPr txBox="1"/>
          <p:nvPr/>
        </p:nvSpPr>
        <p:spPr>
          <a:xfrm>
            <a:off x="6705600" y="228600"/>
            <a:ext cx="1905000" cy="338554"/>
          </a:xfrm>
          <a:prstGeom prst="rect">
            <a:avLst/>
          </a:prstGeom>
          <a:noFill/>
        </p:spPr>
        <p:txBody>
          <a:bodyPr wrap="square" rtlCol="0">
            <a:spAutoFit/>
          </a:bodyPr>
          <a:lstStyle/>
          <a:p>
            <a:r>
              <a:rPr lang="en-US" sz="800" dirty="0">
                <a:solidFill>
                  <a:schemeClr val="bg1"/>
                </a:solidFill>
              </a:rPr>
              <a:t>2022 - 2023 Statistical Report</a:t>
            </a:r>
          </a:p>
          <a:p>
            <a:r>
              <a:rPr lang="en-US" sz="800" dirty="0">
                <a:solidFill>
                  <a:schemeClr val="bg1"/>
                </a:solidFill>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216029"/>
            <a:ext cx="4126696" cy="2078270"/>
          </a:xfrm>
          <a:prstGeom prst="rect">
            <a:avLst/>
          </a:prstGeom>
        </p:spPr>
      </p:pic>
      <p:sp>
        <p:nvSpPr>
          <p:cNvPr id="7" name="Rectangle 6"/>
          <p:cNvSpPr/>
          <p:nvPr/>
        </p:nvSpPr>
        <p:spPr>
          <a:xfrm>
            <a:off x="152401" y="5115580"/>
            <a:ext cx="38862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 are on Facebook</a:t>
            </a:r>
            <a:r>
              <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Facebook icon cust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430163"/>
            <a:ext cx="905256" cy="905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7558" y="4113264"/>
            <a:ext cx="1555842" cy="1539053"/>
          </a:xfrm>
          <a:prstGeom prst="rect">
            <a:avLst/>
          </a:prstGeom>
        </p:spPr>
      </p:pic>
    </p:spTree>
    <p:extLst>
      <p:ext uri="{BB962C8B-B14F-4D97-AF65-F5344CB8AC3E}">
        <p14:creationId xmlns:p14="http://schemas.microsoft.com/office/powerpoint/2010/main" val="276398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9059" y="468745"/>
            <a:ext cx="7024744" cy="685800"/>
          </a:xfrm>
        </p:spPr>
        <p:txBody>
          <a:bodyPr>
            <a:normAutofit/>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Management</a:t>
            </a:r>
            <a:r>
              <a:rPr lang="en-US" dirty="0"/>
              <a:t> </a:t>
            </a:r>
          </a:p>
        </p:txBody>
      </p:sp>
      <p:sp>
        <p:nvSpPr>
          <p:cNvPr id="5" name="Text Placeholder 4"/>
          <p:cNvSpPr>
            <a:spLocks noGrp="1"/>
          </p:cNvSpPr>
          <p:nvPr>
            <p:ph type="body" idx="1"/>
          </p:nvPr>
        </p:nvSpPr>
        <p:spPr>
          <a:xfrm>
            <a:off x="5204513" y="1223762"/>
            <a:ext cx="3055717" cy="639762"/>
          </a:xfrm>
        </p:spPr>
        <p:txBody>
          <a:bodyPr>
            <a:normAutofit fontScale="92500" lnSpcReduction="10000"/>
          </a:bodyPr>
          <a:lstStyle/>
          <a:p>
            <a:pPr algn="ctr"/>
            <a:r>
              <a:rPr lang="en-US" dirty="0">
                <a:solidFill>
                  <a:schemeClr val="bg1"/>
                </a:solidFill>
              </a:rPr>
              <a:t>Management  Team  as of June 30, 2023</a:t>
            </a:r>
          </a:p>
        </p:txBody>
      </p:sp>
      <p:sp>
        <p:nvSpPr>
          <p:cNvPr id="4" name="Content Placeholder 3"/>
          <p:cNvSpPr>
            <a:spLocks noGrp="1"/>
          </p:cNvSpPr>
          <p:nvPr>
            <p:ph sz="half" idx="2"/>
          </p:nvPr>
        </p:nvSpPr>
        <p:spPr>
          <a:xfrm>
            <a:off x="547468" y="1143000"/>
            <a:ext cx="3733800" cy="4800600"/>
          </a:xfrm>
        </p:spPr>
        <p:txBody>
          <a:bodyPr/>
          <a:lstStyle/>
          <a:p>
            <a:pPr marL="68580" indent="0">
              <a:buNone/>
            </a:pPr>
            <a:r>
              <a:rPr lang="en-US" dirty="0"/>
              <a:t> </a:t>
            </a:r>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2935628390"/>
              </p:ext>
            </p:extLst>
          </p:nvPr>
        </p:nvGraphicFramePr>
        <p:xfrm>
          <a:off x="4478094" y="1937094"/>
          <a:ext cx="3886200" cy="3563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971800" y="5794991"/>
            <a:ext cx="3200400" cy="646331"/>
          </a:xfrm>
          <a:prstGeom prst="rect">
            <a:avLst/>
          </a:prstGeom>
          <a:solidFill>
            <a:schemeClr val="bg2">
              <a:lumMod val="40000"/>
              <a:lumOff val="60000"/>
            </a:schemeClr>
          </a:solidFill>
        </p:spPr>
        <p:txBody>
          <a:bodyPr wrap="square" rtlCol="0">
            <a:spAutoFit/>
          </a:bodyPr>
          <a:lstStyle/>
          <a:p>
            <a:pPr algn="ctr"/>
            <a:r>
              <a:rPr lang="en-US" sz="1200" dirty="0">
                <a:solidFill>
                  <a:schemeClr val="bg1"/>
                </a:solidFill>
              </a:rPr>
              <a:t>Management Team meets on the 3rd  Tuesday at 9:00 am in the Health Department Conference Room. </a:t>
            </a:r>
          </a:p>
        </p:txBody>
      </p:sp>
      <p:sp>
        <p:nvSpPr>
          <p:cNvPr id="9" name="TextBox 8"/>
          <p:cNvSpPr txBox="1"/>
          <p:nvPr/>
        </p:nvSpPr>
        <p:spPr>
          <a:xfrm>
            <a:off x="6705600" y="228600"/>
            <a:ext cx="1905000" cy="461665"/>
          </a:xfrm>
          <a:prstGeom prst="rect">
            <a:avLst/>
          </a:prstGeom>
          <a:noFill/>
        </p:spPr>
        <p:txBody>
          <a:bodyPr wrap="square" rtlCol="0">
            <a:spAutoFit/>
          </a:bodyPr>
          <a:lstStyle/>
          <a:p>
            <a:r>
              <a:rPr lang="en-US" sz="800" dirty="0">
                <a:solidFill>
                  <a:schemeClr val="bg1"/>
                </a:solidFill>
              </a:rPr>
              <a:t>2022-2023 Statistical Report</a:t>
            </a:r>
          </a:p>
          <a:p>
            <a:endParaRPr lang="en-US" sz="800" dirty="0">
              <a:solidFill>
                <a:schemeClr val="bg1"/>
              </a:solidFill>
            </a:endParaRPr>
          </a:p>
          <a:p>
            <a:r>
              <a:rPr lang="en-US" sz="800" dirty="0">
                <a:solidFill>
                  <a:schemeClr val="bg1"/>
                </a:solidFill>
              </a:rPr>
              <a:t> 	</a:t>
            </a:r>
          </a:p>
        </p:txBody>
      </p:sp>
      <p:sp>
        <p:nvSpPr>
          <p:cNvPr id="13" name="TextBox 12"/>
          <p:cNvSpPr txBox="1"/>
          <p:nvPr/>
        </p:nvSpPr>
        <p:spPr>
          <a:xfrm>
            <a:off x="5486400" y="3388435"/>
            <a:ext cx="1905000" cy="1077218"/>
          </a:xfrm>
          <a:prstGeom prst="rect">
            <a:avLst/>
          </a:prstGeom>
          <a:solidFill>
            <a:schemeClr val="accent3">
              <a:lumMod val="40000"/>
              <a:lumOff val="60000"/>
            </a:schemeClr>
          </a:solidFill>
          <a:scene3d>
            <a:camera prst="orthographicFront"/>
            <a:lightRig rig="threePt" dir="t"/>
          </a:scene3d>
          <a:sp3d prstMaterial="metal"/>
        </p:spPr>
        <p:txBody>
          <a:bodyPr wrap="square" rtlCol="0">
            <a:spAutoFit/>
          </a:bodyPr>
          <a:lstStyle/>
          <a:p>
            <a:pPr algn="ctr"/>
            <a:r>
              <a:rPr lang="en-US" sz="1600" dirty="0">
                <a:solidFill>
                  <a:schemeClr val="bg1"/>
                </a:solidFill>
                <a:latin typeface="Algerian" panose="04020705040A02060702" pitchFamily="82" charset="0"/>
              </a:rPr>
              <a:t>LEADERSHIP-                </a:t>
            </a:r>
            <a:r>
              <a:rPr lang="en-US" sz="1600" dirty="0" err="1">
                <a:solidFill>
                  <a:schemeClr val="bg1"/>
                </a:solidFill>
                <a:latin typeface="Algerian" panose="04020705040A02060702" pitchFamily="82" charset="0"/>
              </a:rPr>
              <a:t>megan</a:t>
            </a:r>
            <a:r>
              <a:rPr lang="en-US" sz="1600" dirty="0">
                <a:solidFill>
                  <a:schemeClr val="bg1"/>
                </a:solidFill>
                <a:latin typeface="Algerian" panose="04020705040A02060702" pitchFamily="82" charset="0"/>
              </a:rPr>
              <a:t> </a:t>
            </a:r>
            <a:r>
              <a:rPr lang="en-US" sz="1600" dirty="0" err="1">
                <a:solidFill>
                  <a:schemeClr val="bg1"/>
                </a:solidFill>
                <a:latin typeface="Algerian" panose="04020705040A02060702" pitchFamily="82" charset="0"/>
              </a:rPr>
              <a:t>vick</a:t>
            </a:r>
            <a:r>
              <a:rPr lang="en-US" sz="1600" dirty="0">
                <a:solidFill>
                  <a:schemeClr val="bg1"/>
                </a:solidFill>
                <a:latin typeface="Algerian" panose="04020705040A02060702" pitchFamily="82" charset="0"/>
              </a:rPr>
              <a:t>, Health Director</a:t>
            </a:r>
          </a:p>
        </p:txBody>
      </p:sp>
      <p:sp>
        <p:nvSpPr>
          <p:cNvPr id="8" name="Frame 7"/>
          <p:cNvSpPr/>
          <p:nvPr/>
        </p:nvSpPr>
        <p:spPr>
          <a:xfrm>
            <a:off x="1469059" y="3388435"/>
            <a:ext cx="1600200" cy="914400"/>
          </a:xfrm>
          <a:prstGeom prst="frame">
            <a:avLst>
              <a:gd name="adj1" fmla="val 50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Bevel 13"/>
          <p:cNvSpPr/>
          <p:nvPr/>
        </p:nvSpPr>
        <p:spPr>
          <a:xfrm>
            <a:off x="779706" y="1336006"/>
            <a:ext cx="3407742" cy="3961263"/>
          </a:xfrm>
          <a:prstGeom prst="bevel">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a:p>
            <a:pPr algn="ctr"/>
            <a:r>
              <a:rPr lang="en-US" sz="1400" dirty="0">
                <a:solidFill>
                  <a:schemeClr val="tx2">
                    <a:lumMod val="40000"/>
                    <a:lumOff val="60000"/>
                  </a:schemeClr>
                </a:solidFill>
              </a:rPr>
              <a:t>The Northampton County Board of Health and the staff of the Northampton County Health Department are pleased to present our annual statistical report for fiscal year                      2022– 2023. </a:t>
            </a:r>
          </a:p>
          <a:p>
            <a:pPr algn="ctr"/>
            <a:endParaRPr lang="en-US" dirty="0">
              <a:solidFill>
                <a:schemeClr val="tx2">
                  <a:lumMod val="40000"/>
                  <a:lumOff val="60000"/>
                </a:schemeClr>
              </a:solidFill>
            </a:endParaRPr>
          </a:p>
          <a:p>
            <a:pPr algn="ctr"/>
            <a:endParaRPr lang="en-US" dirty="0">
              <a:solidFill>
                <a:schemeClr val="tx2">
                  <a:lumMod val="40000"/>
                  <a:lumOff val="60000"/>
                </a:schemeClr>
              </a:solidFill>
            </a:endParaRPr>
          </a:p>
          <a:p>
            <a:pPr algn="ctr"/>
            <a:r>
              <a:rPr lang="en-US" sz="2800" b="1" dirty="0">
                <a:solidFill>
                  <a:schemeClr val="tx2">
                    <a:lumMod val="40000"/>
                    <a:lumOff val="60000"/>
                  </a:schemeClr>
                </a:solidFill>
                <a:latin typeface="Freestyle Script" panose="030804020302050B0404" pitchFamily="66" charset="0"/>
              </a:rPr>
              <a:t>Megan Vick,       Health Director</a:t>
            </a:r>
          </a:p>
        </p:txBody>
      </p:sp>
    </p:spTree>
    <p:extLst>
      <p:ext uri="{BB962C8B-B14F-4D97-AF65-F5344CB8AC3E}">
        <p14:creationId xmlns:p14="http://schemas.microsoft.com/office/powerpoint/2010/main" val="80219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2405124" y="1010333"/>
            <a:ext cx="2732095" cy="369332"/>
          </a:xfrm>
          <a:prstGeom prst="rect">
            <a:avLst/>
          </a:prstGeom>
        </p:spPr>
        <p:txBody>
          <a:bodyPr wrap="none">
            <a:spAutoFit/>
          </a:bodyPr>
          <a:lstStyle/>
          <a:p>
            <a:r>
              <a:rPr lang="en-US" b="1" dirty="0">
                <a:solidFill>
                  <a:schemeClr val="accent2">
                    <a:lumMod val="75000"/>
                  </a:schemeClr>
                </a:solidFill>
              </a:rPr>
              <a:t>2022-2023 Strategic Goals</a:t>
            </a:r>
          </a:p>
        </p:txBody>
      </p:sp>
      <p:graphicFrame>
        <p:nvGraphicFramePr>
          <p:cNvPr id="3" name="Table 2"/>
          <p:cNvGraphicFramePr>
            <a:graphicFrameLocks noGrp="1"/>
          </p:cNvGraphicFramePr>
          <p:nvPr>
            <p:extLst>
              <p:ext uri="{D42A27DB-BD31-4B8C-83A1-F6EECF244321}">
                <p14:modId xmlns:p14="http://schemas.microsoft.com/office/powerpoint/2010/main" val="1997018574"/>
              </p:ext>
            </p:extLst>
          </p:nvPr>
        </p:nvGraphicFramePr>
        <p:xfrm>
          <a:off x="609600" y="2265985"/>
          <a:ext cx="3438649" cy="2788699"/>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val="20000"/>
                    </a:ext>
                  </a:extLst>
                </a:gridCol>
                <a:gridCol w="2676649">
                  <a:extLst>
                    <a:ext uri="{9D8B030D-6E8A-4147-A177-3AD203B41FA5}">
                      <a16:colId xmlns:a16="http://schemas.microsoft.com/office/drawing/2014/main" val="20001"/>
                    </a:ext>
                  </a:extLst>
                </a:gridCol>
              </a:tblGrid>
              <a:tr h="320478">
                <a:tc>
                  <a:txBody>
                    <a:bodyPr/>
                    <a:lstStyle/>
                    <a:p>
                      <a:pPr marL="0" marR="0" algn="ctr">
                        <a:lnSpc>
                          <a:spcPct val="115000"/>
                        </a:lnSpc>
                        <a:spcBef>
                          <a:spcPts val="0"/>
                        </a:spcBef>
                        <a:spcAft>
                          <a:spcPts val="0"/>
                        </a:spcAft>
                        <a:tabLst>
                          <a:tab pos="4781550" algn="l"/>
                        </a:tabLst>
                      </a:pPr>
                      <a:r>
                        <a:rPr lang="en-US" sz="1000" u="sng" dirty="0">
                          <a:solidFill>
                            <a:schemeClr val="bg1"/>
                          </a:solidFill>
                          <a:effectLst/>
                          <a:latin typeface="Lucida Sans" panose="020B0602030504020204" pitchFamily="34" charset="0"/>
                        </a:rPr>
                        <a:t>Goal 1</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tabLst>
                          <a:tab pos="4781550" algn="l"/>
                        </a:tabLst>
                      </a:pPr>
                      <a:r>
                        <a:rPr lang="en-US" sz="1000" b="0" dirty="0">
                          <a:solidFill>
                            <a:schemeClr val="bg1"/>
                          </a:solidFill>
                          <a:effectLst/>
                          <a:latin typeface="Lucida Sans" panose="020B0602030504020204" pitchFamily="34" charset="0"/>
                          <a:ea typeface="Calibri"/>
                          <a:cs typeface="Times New Roman"/>
                        </a:rPr>
                        <a:t>Develop and maintain a qualified public health workforce.</a:t>
                      </a: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r h="493395">
                <a:tc>
                  <a:txBody>
                    <a:bodyPr/>
                    <a:lstStyle/>
                    <a:p>
                      <a:pPr marL="0" marR="0" algn="ctr">
                        <a:lnSpc>
                          <a:spcPct val="115000"/>
                        </a:lnSpc>
                        <a:spcBef>
                          <a:spcPts val="0"/>
                        </a:spcBef>
                        <a:spcAft>
                          <a:spcPts val="0"/>
                        </a:spcAft>
                        <a:tabLst>
                          <a:tab pos="4781550" algn="l"/>
                        </a:tabLst>
                      </a:pPr>
                      <a:r>
                        <a:rPr lang="en-US" sz="1000" u="sng" dirty="0">
                          <a:solidFill>
                            <a:schemeClr val="bg1"/>
                          </a:solidFill>
                          <a:effectLst/>
                          <a:latin typeface="Lucida Sans" panose="020B0602030504020204" pitchFamily="34" charset="0"/>
                        </a:rPr>
                        <a:t>Goal 2</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tabLst>
                          <a:tab pos="4781550" algn="l"/>
                        </a:tabLst>
                      </a:pPr>
                      <a:r>
                        <a:rPr lang="en-US" sz="1000" dirty="0">
                          <a:solidFill>
                            <a:schemeClr val="bg1"/>
                          </a:solidFill>
                          <a:effectLst/>
                          <a:latin typeface="Lucida Sans" panose="020B0602030504020204" pitchFamily="34" charset="0"/>
                        </a:rPr>
                        <a:t>Continue to improve the Home Health Program.</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437565">
                <a:tc>
                  <a:txBody>
                    <a:bodyPr/>
                    <a:lstStyle/>
                    <a:p>
                      <a:pPr marL="0" marR="0" algn="ctr">
                        <a:lnSpc>
                          <a:spcPct val="115000"/>
                        </a:lnSpc>
                        <a:spcBef>
                          <a:spcPts val="0"/>
                        </a:spcBef>
                        <a:spcAft>
                          <a:spcPts val="0"/>
                        </a:spcAft>
                        <a:tabLst>
                          <a:tab pos="4781550" algn="l"/>
                        </a:tabLst>
                      </a:pPr>
                      <a:r>
                        <a:rPr lang="en-US" sz="1000" u="sng" dirty="0">
                          <a:solidFill>
                            <a:schemeClr val="bg1"/>
                          </a:solidFill>
                          <a:effectLst/>
                          <a:latin typeface="Lucida Sans" panose="020B0602030504020204" pitchFamily="34" charset="0"/>
                        </a:rPr>
                        <a:t>Goal 3</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tabLst>
                          <a:tab pos="4781550" algn="l"/>
                        </a:tabLst>
                      </a:pPr>
                      <a:r>
                        <a:rPr lang="en-US" sz="1000" dirty="0">
                          <a:solidFill>
                            <a:schemeClr val="bg1"/>
                          </a:solidFill>
                          <a:effectLst/>
                          <a:latin typeface="Lucida Sans" panose="020B0602030504020204" pitchFamily="34" charset="0"/>
                        </a:rPr>
                        <a:t>Improve and enhance the Environmental Health Program.</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r h="348994">
                <a:tc>
                  <a:txBody>
                    <a:bodyPr/>
                    <a:lstStyle/>
                    <a:p>
                      <a:pPr marL="0" marR="0" algn="ctr">
                        <a:lnSpc>
                          <a:spcPct val="115000"/>
                        </a:lnSpc>
                        <a:spcBef>
                          <a:spcPts val="0"/>
                        </a:spcBef>
                        <a:spcAft>
                          <a:spcPts val="0"/>
                        </a:spcAft>
                        <a:tabLst>
                          <a:tab pos="4781550" algn="l"/>
                        </a:tabLst>
                      </a:pPr>
                      <a:r>
                        <a:rPr lang="en-US" sz="1000" u="sng" dirty="0">
                          <a:solidFill>
                            <a:schemeClr val="bg1"/>
                          </a:solidFill>
                          <a:effectLst/>
                          <a:latin typeface="Lucida Sans" panose="020B0602030504020204" pitchFamily="34" charset="0"/>
                        </a:rPr>
                        <a:t>Goal 4</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tabLst>
                          <a:tab pos="4781550" algn="l"/>
                        </a:tabLst>
                      </a:pPr>
                      <a:r>
                        <a:rPr lang="en-US" sz="1000" dirty="0">
                          <a:solidFill>
                            <a:schemeClr val="bg1"/>
                          </a:solidFill>
                          <a:effectLst/>
                          <a:latin typeface="Lucida Sans" panose="020B0602030504020204" pitchFamily="34" charset="0"/>
                          <a:ea typeface="Calibri"/>
                          <a:cs typeface="Times New Roman"/>
                        </a:rPr>
                        <a:t>Improve Clinical Services.</a:t>
                      </a: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348994">
                <a:tc>
                  <a:txBody>
                    <a:bodyPr/>
                    <a:lstStyle/>
                    <a:p>
                      <a:pPr marL="0" marR="0" algn="ctr">
                        <a:lnSpc>
                          <a:spcPct val="115000"/>
                        </a:lnSpc>
                        <a:spcBef>
                          <a:spcPts val="0"/>
                        </a:spcBef>
                        <a:spcAft>
                          <a:spcPts val="0"/>
                        </a:spcAft>
                        <a:tabLst>
                          <a:tab pos="4781550" algn="l"/>
                        </a:tabLst>
                      </a:pPr>
                      <a:r>
                        <a:rPr lang="en-US" sz="1000" u="sng" dirty="0">
                          <a:solidFill>
                            <a:schemeClr val="bg1"/>
                          </a:solidFill>
                          <a:effectLst/>
                          <a:latin typeface="Lucida Sans" panose="020B0602030504020204" pitchFamily="34" charset="0"/>
                        </a:rPr>
                        <a:t>Goal 5</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tabLst>
                          <a:tab pos="4781550" algn="l"/>
                        </a:tabLst>
                      </a:pPr>
                      <a:r>
                        <a:rPr lang="en-US" sz="1000" dirty="0">
                          <a:solidFill>
                            <a:schemeClr val="bg1"/>
                          </a:solidFill>
                          <a:effectLst/>
                          <a:latin typeface="Lucida Sans" panose="020B0602030504020204" pitchFamily="34" charset="0"/>
                          <a:ea typeface="Calibri"/>
                          <a:cs typeface="Times New Roman"/>
                        </a:rPr>
                        <a:t>Maintain the drinking water certifications.</a:t>
                      </a:r>
                    </a:p>
                  </a:txBody>
                  <a:tcPr marL="68580" marR="68580" marT="0" marB="0">
                    <a:solidFill>
                      <a:schemeClr val="accent1">
                        <a:lumMod val="40000"/>
                        <a:lumOff val="60000"/>
                      </a:schemeClr>
                    </a:solidFill>
                  </a:tcPr>
                </a:tc>
                <a:extLst>
                  <a:ext uri="{0D108BD9-81ED-4DB2-BD59-A6C34878D82A}">
                    <a16:rowId xmlns:a16="http://schemas.microsoft.com/office/drawing/2014/main" val="10004"/>
                  </a:ext>
                </a:extLst>
              </a:tr>
              <a:tr h="397154">
                <a:tc>
                  <a:txBody>
                    <a:bodyPr/>
                    <a:lstStyle/>
                    <a:p>
                      <a:pPr marL="0" marR="0" algn="ctr">
                        <a:lnSpc>
                          <a:spcPct val="115000"/>
                        </a:lnSpc>
                        <a:spcBef>
                          <a:spcPts val="0"/>
                        </a:spcBef>
                        <a:spcAft>
                          <a:spcPts val="0"/>
                        </a:spcAft>
                        <a:tabLst>
                          <a:tab pos="4781550" algn="l"/>
                        </a:tabLst>
                      </a:pPr>
                      <a:r>
                        <a:rPr lang="en-US" sz="1000" u="sng" dirty="0">
                          <a:solidFill>
                            <a:schemeClr val="bg1"/>
                          </a:solidFill>
                          <a:effectLst/>
                          <a:latin typeface="Lucida Sans" panose="020B0602030504020204" pitchFamily="34" charset="0"/>
                        </a:rPr>
                        <a:t>Goal 6</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tabLst>
                          <a:tab pos="4781550" algn="l"/>
                        </a:tabLst>
                      </a:pPr>
                      <a:r>
                        <a:rPr lang="en-US" sz="1000" dirty="0">
                          <a:solidFill>
                            <a:schemeClr val="bg1"/>
                          </a:solidFill>
                          <a:effectLst/>
                          <a:latin typeface="Lucida Sans" panose="020B0602030504020204" pitchFamily="34" charset="0"/>
                          <a:ea typeface="Calibri"/>
                          <a:cs typeface="Times New Roman"/>
                        </a:rPr>
                        <a:t>Improve the Preparedness of the Health Department and County.</a:t>
                      </a: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r h="427634">
                <a:tc>
                  <a:txBody>
                    <a:bodyPr/>
                    <a:lstStyle/>
                    <a:p>
                      <a:pPr marL="0" marR="0" algn="ctr">
                        <a:lnSpc>
                          <a:spcPct val="115000"/>
                        </a:lnSpc>
                        <a:spcBef>
                          <a:spcPts val="0"/>
                        </a:spcBef>
                        <a:spcAft>
                          <a:spcPts val="0"/>
                        </a:spcAft>
                        <a:tabLst>
                          <a:tab pos="4781550" algn="l"/>
                        </a:tabLst>
                      </a:pPr>
                      <a:r>
                        <a:rPr lang="en-US" sz="1000" u="sng" dirty="0">
                          <a:solidFill>
                            <a:schemeClr val="bg1"/>
                          </a:solidFill>
                          <a:effectLst/>
                          <a:latin typeface="Lucida Sans" panose="020B0602030504020204" pitchFamily="34" charset="0"/>
                        </a:rPr>
                        <a:t>Goal 7</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tabLst>
                          <a:tab pos="4781550" algn="l"/>
                        </a:tabLst>
                      </a:pPr>
                      <a:r>
                        <a:rPr lang="en-US" sz="1000" dirty="0">
                          <a:solidFill>
                            <a:schemeClr val="bg1"/>
                          </a:solidFill>
                          <a:effectLst/>
                          <a:latin typeface="Lucida Sans" panose="020B0602030504020204" pitchFamily="34" charset="0"/>
                          <a:ea typeface="Calibri"/>
                          <a:cs typeface="Times New Roman"/>
                        </a:rPr>
                        <a:t>Improve WIC caseload through outreach.</a:t>
                      </a:r>
                    </a:p>
                  </a:txBody>
                  <a:tcPr marL="68580" marR="68580" marT="0" marB="0">
                    <a:solidFill>
                      <a:schemeClr val="accent1">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94515048"/>
              </p:ext>
            </p:extLst>
          </p:nvPr>
        </p:nvGraphicFramePr>
        <p:xfrm>
          <a:off x="4267200" y="2297376"/>
          <a:ext cx="3438649" cy="837886"/>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val="20000"/>
                    </a:ext>
                  </a:extLst>
                </a:gridCol>
                <a:gridCol w="2676649">
                  <a:extLst>
                    <a:ext uri="{9D8B030D-6E8A-4147-A177-3AD203B41FA5}">
                      <a16:colId xmlns:a16="http://schemas.microsoft.com/office/drawing/2014/main" val="20001"/>
                    </a:ext>
                  </a:extLst>
                </a:gridCol>
              </a:tblGrid>
              <a:tr h="323588">
                <a:tc>
                  <a:txBody>
                    <a:bodyPr/>
                    <a:lstStyle/>
                    <a:p>
                      <a:pPr marL="0" marR="0" algn="ctr">
                        <a:lnSpc>
                          <a:spcPct val="115000"/>
                        </a:lnSpc>
                        <a:spcBef>
                          <a:spcPts val="0"/>
                        </a:spcBef>
                        <a:spcAft>
                          <a:spcPts val="0"/>
                        </a:spcAft>
                        <a:tabLst>
                          <a:tab pos="4781550" algn="l"/>
                        </a:tabLst>
                      </a:pPr>
                      <a:r>
                        <a:rPr lang="en-US" sz="1000" u="sng" dirty="0">
                          <a:solidFill>
                            <a:schemeClr val="bg1"/>
                          </a:solidFill>
                          <a:effectLst/>
                          <a:latin typeface="Lucida Sans" panose="020B0602030504020204" pitchFamily="34" charset="0"/>
                        </a:rPr>
                        <a:t>Goal 8</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tabLst>
                          <a:tab pos="4781550" algn="l"/>
                        </a:tabLst>
                      </a:pPr>
                      <a:r>
                        <a:rPr lang="en-US" sz="1000" b="0" dirty="0">
                          <a:solidFill>
                            <a:schemeClr val="bg1"/>
                          </a:solidFill>
                          <a:effectLst/>
                          <a:latin typeface="Lucida Sans" panose="020B0602030504020204" pitchFamily="34" charset="0"/>
                        </a:rPr>
                        <a:t>Improve and enhance Management Support Services.</a:t>
                      </a:r>
                      <a:endParaRPr lang="en-US" sz="1000" b="0" dirty="0">
                        <a:solidFill>
                          <a:schemeClr val="bg1"/>
                        </a:solidFill>
                        <a:effectLst/>
                        <a:latin typeface="Lucida Sans" panose="020B060203050402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r h="502923">
                <a:tc>
                  <a:txBody>
                    <a:bodyPr/>
                    <a:lstStyle/>
                    <a:p>
                      <a:pPr marL="0" marR="0" algn="ctr">
                        <a:lnSpc>
                          <a:spcPct val="115000"/>
                        </a:lnSpc>
                        <a:spcBef>
                          <a:spcPts val="0"/>
                        </a:spcBef>
                        <a:spcAft>
                          <a:spcPts val="0"/>
                        </a:spcAft>
                        <a:tabLst>
                          <a:tab pos="4781550" algn="l"/>
                        </a:tabLst>
                      </a:pPr>
                      <a:r>
                        <a:rPr lang="en-US" sz="1000" u="sng" dirty="0">
                          <a:solidFill>
                            <a:schemeClr val="bg1"/>
                          </a:solidFill>
                          <a:effectLst/>
                          <a:latin typeface="Lucida Sans" panose="020B0602030504020204" pitchFamily="34" charset="0"/>
                        </a:rPr>
                        <a:t>Goal 9</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tabLst>
                          <a:tab pos="4781550" algn="l"/>
                        </a:tabLst>
                      </a:pPr>
                      <a:r>
                        <a:rPr lang="en-US" sz="1000" dirty="0">
                          <a:solidFill>
                            <a:schemeClr val="bg1"/>
                          </a:solidFill>
                          <a:effectLst/>
                          <a:latin typeface="Lucida Sans" panose="020B0602030504020204" pitchFamily="34" charset="0"/>
                          <a:ea typeface="Calibri"/>
                          <a:cs typeface="Times New Roman"/>
                        </a:rPr>
                        <a:t>Address the low income/poverty issues in the county.</a:t>
                      </a: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6629400" y="425996"/>
            <a:ext cx="2743200" cy="338554"/>
          </a:xfrm>
          <a:prstGeom prst="rect">
            <a:avLst/>
          </a:prstGeom>
        </p:spPr>
        <p:txBody>
          <a:bodyPr wrap="square">
            <a:spAutoFit/>
          </a:bodyPr>
          <a:lstStyle/>
          <a:p>
            <a:r>
              <a:rPr lang="en-US" sz="800" dirty="0">
                <a:solidFill>
                  <a:sysClr val="windowText" lastClr="000000"/>
                </a:solidFill>
              </a:rPr>
              <a:t>2022-2023 Statistical Report</a:t>
            </a:r>
          </a:p>
          <a:p>
            <a:r>
              <a:rPr lang="en-US" sz="800" dirty="0">
                <a:solidFill>
                  <a:sysClr val="windowText" lastClr="000000"/>
                </a:solidFill>
              </a:rPr>
              <a:t> </a:t>
            </a:r>
            <a:r>
              <a:rPr lang="en-US" sz="800" dirty="0">
                <a:solidFill>
                  <a:schemeClr val="bg1"/>
                </a:solidFill>
              </a:rPr>
              <a:t>	</a:t>
            </a:r>
          </a:p>
        </p:txBody>
      </p:sp>
      <p:sp>
        <p:nvSpPr>
          <p:cNvPr id="6" name="Rectangle 5"/>
          <p:cNvSpPr/>
          <p:nvPr/>
        </p:nvSpPr>
        <p:spPr>
          <a:xfrm>
            <a:off x="802876" y="825942"/>
            <a:ext cx="1375697" cy="584775"/>
          </a:xfrm>
          <a:prstGeom prst="rect">
            <a:avLst/>
          </a:prstGeom>
          <a:noFill/>
        </p:spPr>
        <p:txBody>
          <a:bodyPr wrap="none" lIns="91440" tIns="45720" rIns="91440" bIns="45720">
            <a:spAutoFit/>
          </a:bodyPr>
          <a:lstStyle/>
          <a:p>
            <a:pPr algn="ctr"/>
            <a:r>
              <a:rPr lang="en-US" sz="3200" b="1" cap="none" spc="0"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Goals:</a:t>
            </a:r>
          </a:p>
        </p:txBody>
      </p:sp>
      <p:sp>
        <p:nvSpPr>
          <p:cNvPr id="8" name="Rectangle 1"/>
          <p:cNvSpPr>
            <a:spLocks noChangeArrowheads="1"/>
          </p:cNvSpPr>
          <p:nvPr/>
        </p:nvSpPr>
        <p:spPr bwMode="auto">
          <a:xfrm>
            <a:off x="685800" y="1402756"/>
            <a:ext cx="760070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81550" algn="l"/>
              </a:tabLst>
            </a:pPr>
            <a:r>
              <a:rPr kumimoji="0" lang="en-US" sz="1100" b="1" i="0" u="sng" strike="noStrike" cap="none" normalizeH="0" baseline="0" dirty="0">
                <a:ln>
                  <a:noFill/>
                </a:ln>
                <a:solidFill>
                  <a:schemeClr val="bg1"/>
                </a:solidFill>
                <a:effectLst/>
                <a:latin typeface="Lucida Sans" panose="020B0602030504020204" pitchFamily="34" charset="0"/>
                <a:ea typeface="Calibri" pitchFamily="34" charset="0"/>
                <a:cs typeface="Times New Roman" pitchFamily="18" charset="0"/>
              </a:rPr>
              <a:t>Strategic Goals</a:t>
            </a:r>
            <a:endParaRPr kumimoji="0" lang="en-US" sz="1100" b="0" i="0" u="none" strike="noStrike" cap="none" normalizeH="0" baseline="0" dirty="0">
              <a:ln>
                <a:noFill/>
              </a:ln>
              <a:solidFill>
                <a:schemeClr val="bg1"/>
              </a:solidFill>
              <a:effectLst/>
              <a:latin typeface="Lucida Sans" panose="020B0602030504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781550" algn="l"/>
              </a:tabLst>
            </a:pPr>
            <a:r>
              <a:rPr kumimoji="0" lang="en-US" sz="1100" b="1" i="0" u="none" strike="noStrike" cap="none" normalizeH="0" baseline="0" dirty="0">
                <a:ln>
                  <a:noFill/>
                </a:ln>
                <a:solidFill>
                  <a:schemeClr val="bg1"/>
                </a:solidFill>
                <a:effectLst/>
                <a:latin typeface="Lucida Sans" panose="020B0602030504020204" pitchFamily="34" charset="0"/>
                <a:ea typeface="Calibri" pitchFamily="34" charset="0"/>
                <a:cs typeface="Times New Roman" pitchFamily="18" charset="0"/>
              </a:rPr>
              <a:t>The following goals were identified in the Healthy Carolinians action plans in response to the Northampton County  Health Department’s Community Health Assessment.  </a:t>
            </a:r>
            <a:endParaRPr kumimoji="0" lang="en-US" sz="1100" b="0" i="1" u="none" strike="noStrike" cap="none" normalizeH="0" baseline="0" dirty="0">
              <a:ln>
                <a:noFill/>
              </a:ln>
              <a:solidFill>
                <a:schemeClr val="bg1"/>
              </a:solidFill>
              <a:effectLst/>
              <a:latin typeface="Lucida Sans" panose="020B0602030504020204" pitchFamily="34" charset="0"/>
              <a:cs typeface="Arial" pitchFamily="34" charset="0"/>
            </a:endParaRPr>
          </a:p>
        </p:txBody>
      </p:sp>
      <p:pic>
        <p:nvPicPr>
          <p:cNvPr id="3078" name="Picture 6" descr="Five Steps to a Strategic Plan – Forbes | Jbilly.com">
            <a:extLst>
              <a:ext uri="{FF2B5EF4-FFF2-40B4-BE49-F238E27FC236}">
                <a16:creationId xmlns:a16="http://schemas.microsoft.com/office/drawing/2014/main" id="{3A32886B-905B-4ACC-B9FF-087EFAFED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80018"/>
            <a:ext cx="1905000" cy="18859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CCDC9810-56FF-4D86-BDBC-4FF4A4A05240}"/>
              </a:ext>
            </a:extLst>
          </p:cNvPr>
          <p:cNvGraphicFramePr>
            <a:graphicFrameLocks noGrp="1"/>
          </p:cNvGraphicFramePr>
          <p:nvPr>
            <p:extLst>
              <p:ext uri="{D42A27DB-BD31-4B8C-83A1-F6EECF244321}">
                <p14:modId xmlns:p14="http://schemas.microsoft.com/office/powerpoint/2010/main" val="612735432"/>
              </p:ext>
            </p:extLst>
          </p:nvPr>
        </p:nvGraphicFramePr>
        <p:xfrm>
          <a:off x="4267200" y="3159258"/>
          <a:ext cx="3438649" cy="826511"/>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val="1149489865"/>
                    </a:ext>
                  </a:extLst>
                </a:gridCol>
                <a:gridCol w="2676649">
                  <a:extLst>
                    <a:ext uri="{9D8B030D-6E8A-4147-A177-3AD203B41FA5}">
                      <a16:colId xmlns:a16="http://schemas.microsoft.com/office/drawing/2014/main" val="3467070977"/>
                    </a:ext>
                  </a:extLst>
                </a:gridCol>
              </a:tblGrid>
              <a:tr h="323588">
                <a:tc>
                  <a:txBody>
                    <a:bodyPr/>
                    <a:lstStyle/>
                    <a:p>
                      <a:pPr marL="0" marR="0" algn="ctr">
                        <a:lnSpc>
                          <a:spcPct val="115000"/>
                        </a:lnSpc>
                        <a:spcBef>
                          <a:spcPts val="0"/>
                        </a:spcBef>
                        <a:spcAft>
                          <a:spcPts val="0"/>
                        </a:spcAft>
                        <a:tabLst>
                          <a:tab pos="4781550" algn="l"/>
                        </a:tabLst>
                      </a:pPr>
                      <a:r>
                        <a:rPr lang="en-US" sz="1000" u="sng" dirty="0">
                          <a:solidFill>
                            <a:schemeClr val="bg1"/>
                          </a:solidFill>
                          <a:effectLst/>
                          <a:latin typeface="Lucida Sans" panose="020B0602030504020204" pitchFamily="34" charset="0"/>
                        </a:rPr>
                        <a:t>Goal 10</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tabLst>
                          <a:tab pos="4781550" algn="l"/>
                        </a:tabLst>
                      </a:pPr>
                      <a:r>
                        <a:rPr lang="en-US" sz="1000" b="0" dirty="0">
                          <a:solidFill>
                            <a:schemeClr val="bg1"/>
                          </a:solidFill>
                          <a:effectLst/>
                          <a:latin typeface="Lucida Sans" panose="020B0602030504020204" pitchFamily="34" charset="0"/>
                        </a:rPr>
                        <a:t>Provide resources to the community.</a:t>
                      </a:r>
                      <a:endParaRPr lang="en-US" sz="1000" b="0" dirty="0">
                        <a:solidFill>
                          <a:schemeClr val="bg1"/>
                        </a:solidFill>
                        <a:effectLst/>
                        <a:latin typeface="Lucida Sans" panose="020B060203050402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942489545"/>
                  </a:ext>
                </a:extLst>
              </a:tr>
              <a:tr h="502923">
                <a:tc>
                  <a:txBody>
                    <a:bodyPr/>
                    <a:lstStyle/>
                    <a:p>
                      <a:pPr marL="0" marR="0" algn="ctr">
                        <a:lnSpc>
                          <a:spcPct val="115000"/>
                        </a:lnSpc>
                        <a:spcBef>
                          <a:spcPts val="0"/>
                        </a:spcBef>
                        <a:spcAft>
                          <a:spcPts val="0"/>
                        </a:spcAft>
                        <a:tabLst>
                          <a:tab pos="4781550" algn="l"/>
                        </a:tabLst>
                      </a:pPr>
                      <a:r>
                        <a:rPr lang="en-US" sz="1000" u="sng" dirty="0">
                          <a:solidFill>
                            <a:schemeClr val="bg1"/>
                          </a:solidFill>
                          <a:effectLst/>
                          <a:latin typeface="Lucida Sans" panose="020B0602030504020204" pitchFamily="34" charset="0"/>
                        </a:rPr>
                        <a:t>Goal 11</a:t>
                      </a:r>
                      <a:endParaRPr lang="en-US" sz="1000" dirty="0">
                        <a:solidFill>
                          <a:schemeClr val="bg1"/>
                        </a:solidFill>
                        <a:effectLst/>
                        <a:latin typeface="Lucida Sans" panose="020B0602030504020204" pitchFamily="34" charset="0"/>
                        <a:ea typeface="Calibri"/>
                        <a:cs typeface="Times New Roman"/>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tabLst>
                          <a:tab pos="4781550" algn="l"/>
                        </a:tabLst>
                      </a:pPr>
                      <a:r>
                        <a:rPr lang="en-US" sz="1000" dirty="0">
                          <a:solidFill>
                            <a:schemeClr val="bg1"/>
                          </a:solidFill>
                          <a:effectLst/>
                          <a:latin typeface="Lucida Sans" panose="020B0602030504020204" pitchFamily="34" charset="0"/>
                          <a:ea typeface="Calibri"/>
                          <a:cs typeface="Times New Roman"/>
                        </a:rPr>
                        <a:t>Educate the public on substance abuse.</a:t>
                      </a:r>
                    </a:p>
                  </a:txBody>
                  <a:tcPr marL="68580" marR="68580" marT="0" marB="0">
                    <a:solidFill>
                      <a:schemeClr val="accent1">
                        <a:lumMod val="40000"/>
                        <a:lumOff val="60000"/>
                      </a:schemeClr>
                    </a:solidFill>
                  </a:tcPr>
                </a:tc>
                <a:extLst>
                  <a:ext uri="{0D108BD9-81ED-4DB2-BD59-A6C34878D82A}">
                    <a16:rowId xmlns:a16="http://schemas.microsoft.com/office/drawing/2014/main" val="783017921"/>
                  </a:ext>
                </a:extLst>
              </a:tr>
            </a:tbl>
          </a:graphicData>
        </a:graphic>
      </p:graphicFrame>
    </p:spTree>
    <p:extLst>
      <p:ext uri="{BB962C8B-B14F-4D97-AF65-F5344CB8AC3E}">
        <p14:creationId xmlns:p14="http://schemas.microsoft.com/office/powerpoint/2010/main" val="2241198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953000" y="3430714"/>
            <a:ext cx="3405184" cy="661967"/>
          </a:xfrm>
          <a:solidFill>
            <a:schemeClr val="bg2">
              <a:lumMod val="40000"/>
              <a:lumOff val="60000"/>
            </a:schemeClr>
          </a:solidFill>
          <a:ln>
            <a:solidFill>
              <a:schemeClr val="tx1"/>
            </a:solidFill>
          </a:ln>
        </p:spPr>
        <p:txBody>
          <a:bodyPr/>
          <a:lstStyle/>
          <a:p>
            <a:r>
              <a:rPr lang="en-US" dirty="0"/>
              <a:t> </a:t>
            </a:r>
          </a:p>
        </p:txBody>
      </p:sp>
      <p:sp>
        <p:nvSpPr>
          <p:cNvPr id="8" name="Content Placeholder 7"/>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solidFill>
                  <a:schemeClr val="bg1"/>
                </a:solidFill>
              </a:rPr>
              <a:t>                               </a:t>
            </a:r>
          </a:p>
        </p:txBody>
      </p:sp>
      <p:sp>
        <p:nvSpPr>
          <p:cNvPr id="4" name="Text Placeholder 3"/>
          <p:cNvSpPr>
            <a:spLocks noGrp="1"/>
          </p:cNvSpPr>
          <p:nvPr>
            <p:ph type="body" sz="half" idx="2"/>
          </p:nvPr>
        </p:nvSpPr>
        <p:spPr>
          <a:xfrm>
            <a:off x="2582672" y="743543"/>
            <a:ext cx="3819378" cy="320785"/>
          </a:xfrm>
        </p:spPr>
        <p:txBody>
          <a:bodyPr>
            <a:noAutofit/>
          </a:bodyPr>
          <a:lstStyle/>
          <a:p>
            <a:r>
              <a:rPr lang="en-US" sz="2400" dirty="0">
                <a:solidFill>
                  <a:schemeClr val="accent5">
                    <a:lumMod val="50000"/>
                  </a:schemeClr>
                </a:solidFill>
              </a:rPr>
              <a:t>GOVERNING BODY</a:t>
            </a:r>
          </a:p>
        </p:txBody>
      </p:sp>
      <p:graphicFrame>
        <p:nvGraphicFramePr>
          <p:cNvPr id="9" name="Diagram 8"/>
          <p:cNvGraphicFramePr/>
          <p:nvPr>
            <p:extLst>
              <p:ext uri="{D42A27DB-BD31-4B8C-83A1-F6EECF244321}">
                <p14:modId xmlns:p14="http://schemas.microsoft.com/office/powerpoint/2010/main" val="4190861192"/>
              </p:ext>
            </p:extLst>
          </p:nvPr>
        </p:nvGraphicFramePr>
        <p:xfrm>
          <a:off x="777626" y="1473200"/>
          <a:ext cx="3733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5246760" y="1447800"/>
            <a:ext cx="3124200" cy="1615827"/>
          </a:xfrm>
          <a:prstGeom prst="rect">
            <a:avLst/>
          </a:prstGeom>
        </p:spPr>
        <p:txBody>
          <a:bodyPr wrap="square">
            <a:spAutoFit/>
          </a:bodyPr>
          <a:lstStyle/>
          <a:p>
            <a:pPr lvl="0" algn="ctr" fontAlgn="base">
              <a:spcBef>
                <a:spcPct val="0"/>
              </a:spcBef>
              <a:spcAft>
                <a:spcPct val="0"/>
              </a:spcAft>
            </a:pPr>
            <a:r>
              <a:rPr kumimoji="0" lang="en-US" sz="1100" b="0" i="0" u="none" strike="noStrike" cap="none" normalizeH="0" baseline="0" dirty="0">
                <a:ln>
                  <a:noFill/>
                </a:ln>
                <a:solidFill>
                  <a:schemeClr val="bg1"/>
                </a:solidFill>
                <a:effectLst/>
                <a:latin typeface="Footlight MT Light" pitchFamily="18" charset="0"/>
                <a:cs typeface="Arial" pitchFamily="34" charset="0"/>
              </a:rPr>
              <a:t>The Board of Health consists of 11 members.  Membership  is mandated by the North Carolina General Statutes to include a registered nurse, a dentist, a veterinarian, an optometrist, a physician, a pharmacist, an engineer, a member of the County Board of Commissioners, and three members of the community at large.  Each member can serve up to three consecutive three-year calendar terms.  </a:t>
            </a:r>
            <a:endParaRPr kumimoji="0" lang="en-US" sz="1100" b="0" i="0" u="none" strike="noStrike" cap="none" normalizeH="0" baseline="0" dirty="0">
              <a:ln>
                <a:noFill/>
              </a:ln>
              <a:solidFill>
                <a:schemeClr val="bg1"/>
              </a:solidFill>
              <a:effectLst/>
              <a:latin typeface="Arial" pitchFamily="34" charset="0"/>
              <a:cs typeface="Arial" pitchFamily="34" charset="0"/>
            </a:endParaRPr>
          </a:p>
        </p:txBody>
      </p:sp>
      <p:sp>
        <p:nvSpPr>
          <p:cNvPr id="11" name="TextBox 10"/>
          <p:cNvSpPr txBox="1"/>
          <p:nvPr/>
        </p:nvSpPr>
        <p:spPr>
          <a:xfrm>
            <a:off x="2174238" y="1173938"/>
            <a:ext cx="1053303" cy="400110"/>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Municipality Representative</a:t>
            </a:r>
          </a:p>
        </p:txBody>
      </p:sp>
      <p:sp>
        <p:nvSpPr>
          <p:cNvPr id="12" name="TextBox 11"/>
          <p:cNvSpPr txBox="1"/>
          <p:nvPr/>
        </p:nvSpPr>
        <p:spPr>
          <a:xfrm>
            <a:off x="4322530" y="2673771"/>
            <a:ext cx="1128969" cy="400110"/>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Dentist Representative</a:t>
            </a:r>
          </a:p>
        </p:txBody>
      </p:sp>
      <p:sp>
        <p:nvSpPr>
          <p:cNvPr id="13" name="TextBox 12"/>
          <p:cNvSpPr txBox="1"/>
          <p:nvPr/>
        </p:nvSpPr>
        <p:spPr>
          <a:xfrm rot="194226">
            <a:off x="1625869" y="5544989"/>
            <a:ext cx="1090292" cy="400110"/>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Commissioner Representative</a:t>
            </a:r>
          </a:p>
        </p:txBody>
      </p:sp>
      <p:sp>
        <p:nvSpPr>
          <p:cNvPr id="14" name="TextBox 13"/>
          <p:cNvSpPr txBox="1"/>
          <p:nvPr/>
        </p:nvSpPr>
        <p:spPr>
          <a:xfrm rot="20835341">
            <a:off x="-15791" y="2182782"/>
            <a:ext cx="1096016" cy="553998"/>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Registered</a:t>
            </a:r>
            <a:r>
              <a:rPr lang="en-US" sz="1000" dirty="0">
                <a:latin typeface="Gautami" pitchFamily="34" charset="0"/>
                <a:cs typeface="Gautami" pitchFamily="34" charset="0"/>
              </a:rPr>
              <a:t> </a:t>
            </a:r>
            <a:r>
              <a:rPr lang="en-US" sz="1000" dirty="0">
                <a:solidFill>
                  <a:schemeClr val="bg1"/>
                </a:solidFill>
                <a:latin typeface="Gautami" pitchFamily="34" charset="0"/>
                <a:cs typeface="Gautami" pitchFamily="34" charset="0"/>
              </a:rPr>
              <a:t>Nurse  Representative</a:t>
            </a:r>
          </a:p>
        </p:txBody>
      </p:sp>
      <p:sp>
        <p:nvSpPr>
          <p:cNvPr id="15" name="TextBox 14"/>
          <p:cNvSpPr txBox="1"/>
          <p:nvPr/>
        </p:nvSpPr>
        <p:spPr>
          <a:xfrm rot="508668">
            <a:off x="2852896" y="5471691"/>
            <a:ext cx="1022517" cy="707886"/>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Public Member representing Education</a:t>
            </a:r>
          </a:p>
        </p:txBody>
      </p:sp>
      <p:sp>
        <p:nvSpPr>
          <p:cNvPr id="16" name="TextBox 15"/>
          <p:cNvSpPr txBox="1"/>
          <p:nvPr/>
        </p:nvSpPr>
        <p:spPr>
          <a:xfrm rot="1560455">
            <a:off x="4222561" y="3975489"/>
            <a:ext cx="1109213" cy="400110"/>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Physician Representative</a:t>
            </a:r>
          </a:p>
        </p:txBody>
      </p:sp>
      <p:sp>
        <p:nvSpPr>
          <p:cNvPr id="17" name="TextBox 16"/>
          <p:cNvSpPr txBox="1"/>
          <p:nvPr/>
        </p:nvSpPr>
        <p:spPr>
          <a:xfrm rot="1948711">
            <a:off x="4006642" y="4884505"/>
            <a:ext cx="1129631" cy="553998"/>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Professional Engineering Representative</a:t>
            </a:r>
          </a:p>
        </p:txBody>
      </p:sp>
      <p:sp>
        <p:nvSpPr>
          <p:cNvPr id="18" name="TextBox 17"/>
          <p:cNvSpPr txBox="1"/>
          <p:nvPr/>
        </p:nvSpPr>
        <p:spPr>
          <a:xfrm rot="20312096">
            <a:off x="262575" y="4840589"/>
            <a:ext cx="1131293" cy="400110"/>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Veterinarian Representative</a:t>
            </a:r>
          </a:p>
        </p:txBody>
      </p:sp>
      <p:sp>
        <p:nvSpPr>
          <p:cNvPr id="19" name="TextBox 18"/>
          <p:cNvSpPr txBox="1"/>
          <p:nvPr/>
        </p:nvSpPr>
        <p:spPr>
          <a:xfrm rot="20874837">
            <a:off x="3598617" y="1394468"/>
            <a:ext cx="1130770" cy="553998"/>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Public Member representing Agriculture</a:t>
            </a:r>
          </a:p>
        </p:txBody>
      </p:sp>
      <p:sp>
        <p:nvSpPr>
          <p:cNvPr id="20" name="TextBox 19"/>
          <p:cNvSpPr txBox="1"/>
          <p:nvPr/>
        </p:nvSpPr>
        <p:spPr>
          <a:xfrm rot="19788916">
            <a:off x="865695" y="1588242"/>
            <a:ext cx="1036363" cy="400110"/>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Pharmacist Representative</a:t>
            </a:r>
          </a:p>
        </p:txBody>
      </p:sp>
      <p:sp>
        <p:nvSpPr>
          <p:cNvPr id="21" name="TextBox 20"/>
          <p:cNvSpPr txBox="1"/>
          <p:nvPr/>
        </p:nvSpPr>
        <p:spPr>
          <a:xfrm rot="19929845">
            <a:off x="42715" y="3627610"/>
            <a:ext cx="1022517" cy="707886"/>
          </a:xfrm>
          <a:prstGeom prst="rect">
            <a:avLst/>
          </a:prstGeom>
          <a:noFill/>
        </p:spPr>
        <p:txBody>
          <a:bodyPr wrap="square" rtlCol="0">
            <a:spAutoFit/>
          </a:bodyPr>
          <a:lstStyle/>
          <a:p>
            <a:pPr algn="ctr"/>
            <a:r>
              <a:rPr lang="en-US" sz="1000" dirty="0">
                <a:solidFill>
                  <a:schemeClr val="bg1"/>
                </a:solidFill>
                <a:latin typeface="Gautami" pitchFamily="34" charset="0"/>
                <a:cs typeface="Gautami" pitchFamily="34" charset="0"/>
              </a:rPr>
              <a:t>Public Member representing Education</a:t>
            </a:r>
          </a:p>
        </p:txBody>
      </p:sp>
      <p:sp>
        <p:nvSpPr>
          <p:cNvPr id="5" name="TextBox 4"/>
          <p:cNvSpPr txBox="1"/>
          <p:nvPr/>
        </p:nvSpPr>
        <p:spPr>
          <a:xfrm>
            <a:off x="4953000" y="3492517"/>
            <a:ext cx="3424166" cy="600164"/>
          </a:xfrm>
          <a:prstGeom prst="rect">
            <a:avLst/>
          </a:prstGeom>
          <a:noFill/>
        </p:spPr>
        <p:txBody>
          <a:bodyPr wrap="square" rtlCol="0">
            <a:spAutoFit/>
          </a:bodyPr>
          <a:lstStyle/>
          <a:p>
            <a:pPr algn="ctr"/>
            <a:r>
              <a:rPr lang="en-US" sz="1100" dirty="0">
                <a:solidFill>
                  <a:schemeClr val="bg1"/>
                </a:solidFill>
              </a:rPr>
              <a:t>The Board of Health meets the 2</a:t>
            </a:r>
            <a:r>
              <a:rPr lang="en-US" sz="1100" baseline="30000" dirty="0">
                <a:solidFill>
                  <a:schemeClr val="bg1"/>
                </a:solidFill>
              </a:rPr>
              <a:t>nd</a:t>
            </a:r>
            <a:r>
              <a:rPr lang="en-US" sz="1100" dirty="0">
                <a:solidFill>
                  <a:schemeClr val="bg1"/>
                </a:solidFill>
              </a:rPr>
              <a:t> Tuesday of every other month at 7:00 PM in the Health Department Conference Room.   </a:t>
            </a:r>
            <a:endParaRPr lang="en-US" dirty="0">
              <a:solidFill>
                <a:schemeClr val="bg1"/>
              </a:solidFill>
            </a:endParaRPr>
          </a:p>
        </p:txBody>
      </p:sp>
      <p:cxnSp>
        <p:nvCxnSpPr>
          <p:cNvPr id="23" name="Straight Connector 22"/>
          <p:cNvCxnSpPr>
            <a:cxnSpLocks/>
          </p:cNvCxnSpPr>
          <p:nvPr/>
        </p:nvCxnSpPr>
        <p:spPr>
          <a:xfrm>
            <a:off x="7239000" y="339258"/>
            <a:ext cx="1642682" cy="173271"/>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81600" y="4552334"/>
            <a:ext cx="3176584" cy="307777"/>
          </a:xfrm>
          <a:prstGeom prst="rect">
            <a:avLst/>
          </a:prstGeom>
          <a:noFill/>
        </p:spPr>
        <p:txBody>
          <a:bodyPr wrap="square" rtlCol="0">
            <a:spAutoFit/>
          </a:bodyPr>
          <a:lstStyle/>
          <a:p>
            <a:r>
              <a:rPr lang="en-US" sz="1400" dirty="0">
                <a:solidFill>
                  <a:schemeClr val="accent1">
                    <a:lumMod val="75000"/>
                  </a:schemeClr>
                </a:solidFill>
                <a:latin typeface="Lucida Sans" panose="020B0602030504020204" pitchFamily="34" charset="0"/>
              </a:rPr>
              <a:t>Positions as of June 30, 2023.</a:t>
            </a:r>
          </a:p>
        </p:txBody>
      </p:sp>
    </p:spTree>
    <p:extLst>
      <p:ext uri="{BB962C8B-B14F-4D97-AF65-F5344CB8AC3E}">
        <p14:creationId xmlns:p14="http://schemas.microsoft.com/office/powerpoint/2010/main" val="146542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2209635"/>
              </p:ext>
            </p:extLst>
          </p:nvPr>
        </p:nvGraphicFramePr>
        <p:xfrm>
          <a:off x="2087244" y="2286000"/>
          <a:ext cx="4207510" cy="2965133"/>
        </p:xfrm>
        <a:graphic>
          <a:graphicData uri="http://schemas.openxmlformats.org/drawingml/2006/table">
            <a:tbl>
              <a:tblPr firstRow="1" bandRow="1" bandCol="1">
                <a:tableStyleId>{5C22544A-7EE6-4342-B048-85BDC9FD1C3A}</a:tableStyleId>
              </a:tblPr>
              <a:tblGrid>
                <a:gridCol w="1642110">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1584325">
                  <a:extLst>
                    <a:ext uri="{9D8B030D-6E8A-4147-A177-3AD203B41FA5}">
                      <a16:colId xmlns:a16="http://schemas.microsoft.com/office/drawing/2014/main" val="20002"/>
                    </a:ext>
                  </a:extLst>
                </a:gridCol>
              </a:tblGrid>
              <a:tr h="227330">
                <a:tc>
                  <a:txBody>
                    <a:bodyPr/>
                    <a:lstStyle/>
                    <a:p>
                      <a:pPr marL="0" marR="0" algn="ctr">
                        <a:spcBef>
                          <a:spcPts val="0"/>
                        </a:spcBef>
                        <a:spcAft>
                          <a:spcPts val="0"/>
                        </a:spcAft>
                      </a:pPr>
                      <a:r>
                        <a:rPr lang="en-US" sz="1400" cap="all" dirty="0">
                          <a:solidFill>
                            <a:schemeClr val="bg1"/>
                          </a:solidFill>
                          <a:effectLst/>
                        </a:rPr>
                        <a:t>MONTH</a:t>
                      </a:r>
                      <a:endParaRPr lang="en-US" sz="1400" dirty="0">
                        <a:solidFill>
                          <a:schemeClr val="bg1"/>
                        </a:solidFill>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400" cap="all" dirty="0">
                          <a:solidFill>
                            <a:schemeClr val="bg1"/>
                          </a:solidFill>
                          <a:effectLst/>
                        </a:rPr>
                        <a:t>DATE</a:t>
                      </a:r>
                      <a:endParaRPr lang="en-US" sz="1400" dirty="0">
                        <a:solidFill>
                          <a:schemeClr val="bg1"/>
                        </a:solidFill>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400" cap="all" dirty="0">
                          <a:solidFill>
                            <a:schemeClr val="bg1"/>
                          </a:solidFill>
                          <a:effectLst/>
                        </a:rPr>
                        <a:t>YEAR</a:t>
                      </a:r>
                      <a:endParaRPr lang="en-US" sz="1400" dirty="0">
                        <a:solidFill>
                          <a:schemeClr val="bg1"/>
                        </a:solidFill>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0"/>
                  </a:ext>
                </a:extLst>
              </a:tr>
              <a:tr h="223203">
                <a:tc>
                  <a:txBody>
                    <a:bodyPr/>
                    <a:lstStyle/>
                    <a:p>
                      <a:pPr marL="0" marR="0">
                        <a:spcBef>
                          <a:spcPts val="0"/>
                        </a:spcBef>
                        <a:spcAft>
                          <a:spcPts val="0"/>
                        </a:spcAft>
                      </a:pPr>
                      <a:r>
                        <a:rPr lang="en-US" sz="1200" dirty="0">
                          <a:effectLst/>
                        </a:rPr>
                        <a:t>January </a:t>
                      </a: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200" dirty="0">
                          <a:effectLst/>
                          <a:latin typeface="Times New Roman"/>
                          <a:ea typeface="Times New Roman"/>
                        </a:rPr>
                        <a:t>10</a:t>
                      </a: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200" dirty="0">
                          <a:effectLst/>
                        </a:rPr>
                        <a:t>2023</a:t>
                      </a:r>
                      <a:endParaRPr lang="en-US" sz="1200" dirty="0">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1"/>
                  </a:ext>
                </a:extLst>
              </a:tr>
              <a:tr h="228600">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2"/>
                  </a:ext>
                </a:extLst>
              </a:tr>
              <a:tr h="228600">
                <a:tc>
                  <a:txBody>
                    <a:bodyPr/>
                    <a:lstStyle/>
                    <a:p>
                      <a:pPr marL="0" marR="0">
                        <a:spcBef>
                          <a:spcPts val="0"/>
                        </a:spcBef>
                        <a:spcAft>
                          <a:spcPts val="0"/>
                        </a:spcAft>
                      </a:pPr>
                      <a:r>
                        <a:rPr lang="en-US" sz="1200" dirty="0">
                          <a:effectLst/>
                        </a:rPr>
                        <a:t>March </a:t>
                      </a: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200" dirty="0">
                          <a:effectLst/>
                          <a:latin typeface="Times New Roman"/>
                          <a:ea typeface="Times New Roman"/>
                        </a:rPr>
                        <a:t>07</a:t>
                      </a: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200" dirty="0">
                          <a:effectLst/>
                        </a:rPr>
                        <a:t>2023</a:t>
                      </a:r>
                      <a:endParaRPr lang="en-US" sz="1200" dirty="0">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3"/>
                  </a:ext>
                </a:extLst>
              </a:tr>
              <a:tr h="228600">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4"/>
                  </a:ext>
                </a:extLst>
              </a:tr>
              <a:tr h="228600">
                <a:tc>
                  <a:txBody>
                    <a:bodyPr/>
                    <a:lstStyle/>
                    <a:p>
                      <a:pPr marL="0" marR="0">
                        <a:spcBef>
                          <a:spcPts val="0"/>
                        </a:spcBef>
                        <a:spcAft>
                          <a:spcPts val="0"/>
                        </a:spcAft>
                      </a:pPr>
                      <a:r>
                        <a:rPr lang="en-US" sz="1200" dirty="0">
                          <a:effectLst/>
                        </a:rPr>
                        <a:t>May </a:t>
                      </a: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200" dirty="0">
                          <a:effectLst/>
                          <a:latin typeface="Times New Roman"/>
                          <a:ea typeface="Times New Roman"/>
                        </a:rPr>
                        <a:t>09</a:t>
                      </a: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200" dirty="0">
                          <a:effectLst/>
                        </a:rPr>
                        <a:t>2023</a:t>
                      </a:r>
                      <a:endParaRPr lang="en-US" sz="1200" dirty="0">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5"/>
                  </a:ext>
                </a:extLst>
              </a:tr>
              <a:tr h="220028">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6"/>
                  </a:ext>
                </a:extLst>
              </a:tr>
              <a:tr h="237172">
                <a:tc>
                  <a:txBody>
                    <a:bodyPr/>
                    <a:lstStyle/>
                    <a:p>
                      <a:pPr marL="0" marR="0">
                        <a:spcBef>
                          <a:spcPts val="0"/>
                        </a:spcBef>
                        <a:spcAft>
                          <a:spcPts val="0"/>
                        </a:spcAft>
                      </a:pPr>
                      <a:r>
                        <a:rPr lang="en-US" sz="1200" dirty="0">
                          <a:effectLst/>
                        </a:rPr>
                        <a:t>July </a:t>
                      </a: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200" dirty="0">
                          <a:effectLst/>
                          <a:latin typeface="Times New Roman"/>
                          <a:ea typeface="Times New Roman"/>
                        </a:rPr>
                        <a:t>11</a:t>
                      </a: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200" dirty="0">
                          <a:effectLst/>
                        </a:rPr>
                        <a:t>2023</a:t>
                      </a:r>
                      <a:endParaRPr lang="en-US" sz="1200" dirty="0">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7"/>
                  </a:ext>
                </a:extLst>
              </a:tr>
              <a:tr h="228600">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8"/>
                  </a:ext>
                </a:extLst>
              </a:tr>
              <a:tr h="228600">
                <a:tc>
                  <a:txBody>
                    <a:bodyPr/>
                    <a:lstStyle/>
                    <a:p>
                      <a:pPr marL="0" marR="0">
                        <a:spcBef>
                          <a:spcPts val="0"/>
                        </a:spcBef>
                        <a:spcAft>
                          <a:spcPts val="0"/>
                        </a:spcAft>
                      </a:pPr>
                      <a:r>
                        <a:rPr lang="en-US" sz="1200" dirty="0">
                          <a:effectLst/>
                        </a:rPr>
                        <a:t>September</a:t>
                      </a: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200" dirty="0">
                          <a:effectLst/>
                          <a:latin typeface="Times New Roman"/>
                          <a:ea typeface="Times New Roman"/>
                        </a:rPr>
                        <a:t>12</a:t>
                      </a: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200" dirty="0">
                          <a:effectLst/>
                        </a:rPr>
                        <a:t>2023</a:t>
                      </a:r>
                      <a:endParaRPr lang="en-US" sz="1200" dirty="0">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9"/>
                  </a:ext>
                </a:extLst>
              </a:tr>
              <a:tr h="228600">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10"/>
                  </a:ext>
                </a:extLst>
              </a:tr>
              <a:tr h="228600">
                <a:tc>
                  <a:txBody>
                    <a:bodyPr/>
                    <a:lstStyle/>
                    <a:p>
                      <a:pPr marL="0" marR="0">
                        <a:spcBef>
                          <a:spcPts val="0"/>
                        </a:spcBef>
                        <a:spcAft>
                          <a:spcPts val="0"/>
                        </a:spcAft>
                      </a:pPr>
                      <a:r>
                        <a:rPr lang="en-US" sz="1200" dirty="0">
                          <a:effectLst/>
                        </a:rPr>
                        <a:t>November </a:t>
                      </a: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200" dirty="0">
                          <a:effectLst/>
                          <a:latin typeface="Times New Roman"/>
                          <a:ea typeface="Times New Roman"/>
                        </a:rPr>
                        <a:t>14</a:t>
                      </a: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1200" dirty="0">
                          <a:effectLst/>
                        </a:rPr>
                        <a:t>2023</a:t>
                      </a:r>
                      <a:endParaRPr lang="en-US" sz="1200" dirty="0">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11"/>
                  </a:ext>
                </a:extLst>
              </a:tr>
              <a:tr h="228600">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12"/>
                  </a:ext>
                </a:extLst>
              </a:tr>
            </a:tbl>
          </a:graphicData>
        </a:graphic>
      </p:graphicFrame>
      <p:sp>
        <p:nvSpPr>
          <p:cNvPr id="6" name="Rectangle 1"/>
          <p:cNvSpPr>
            <a:spLocks noChangeArrowheads="1"/>
          </p:cNvSpPr>
          <p:nvPr/>
        </p:nvSpPr>
        <p:spPr bwMode="auto">
          <a:xfrm>
            <a:off x="1523999" y="5251133"/>
            <a:ext cx="518160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1">
                    <a:lumMod val="75000"/>
                  </a:schemeClr>
                </a:solidFill>
                <a:effectLst/>
                <a:latin typeface="Times New Roman" pitchFamily="18" charset="0"/>
                <a:cs typeface="Times New Roman" pitchFamily="18" charset="0"/>
              </a:rPr>
              <a:t>Board of Health Meetings are held in the Health Department Conference Room on the second Tuesday</a:t>
            </a:r>
            <a:r>
              <a:rPr kumimoji="0" lang="en-US" sz="1200" b="1" i="0" u="none" strike="noStrike" cap="none" normalizeH="0" dirty="0">
                <a:ln>
                  <a:noFill/>
                </a:ln>
                <a:solidFill>
                  <a:schemeClr val="accent1">
                    <a:lumMod val="75000"/>
                  </a:schemeClr>
                </a:solidFill>
                <a:effectLst/>
                <a:latin typeface="Times New Roman" pitchFamily="18" charset="0"/>
                <a:cs typeface="Times New Roman" pitchFamily="18" charset="0"/>
              </a:rPr>
              <a:t> of every other month at </a:t>
            </a:r>
            <a:r>
              <a:rPr kumimoji="0" lang="en-US" sz="1200" b="1" i="0" u="none" strike="noStrike" cap="none" normalizeH="0" baseline="0" dirty="0">
                <a:ln>
                  <a:noFill/>
                </a:ln>
                <a:solidFill>
                  <a:schemeClr val="accent1">
                    <a:lumMod val="75000"/>
                  </a:schemeClr>
                </a:solidFill>
                <a:effectLst/>
                <a:latin typeface="Times New Roman" pitchFamily="18" charset="0"/>
                <a:cs typeface="Times New Roman" pitchFamily="18" charset="0"/>
              </a:rPr>
              <a:t>7:00 PM.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7" name="Rectangle 6"/>
          <p:cNvSpPr/>
          <p:nvPr/>
        </p:nvSpPr>
        <p:spPr>
          <a:xfrm>
            <a:off x="533400" y="762000"/>
            <a:ext cx="6457024" cy="1200329"/>
          </a:xfrm>
          <a:prstGeom prst="rect">
            <a:avLst/>
          </a:prstGeom>
          <a:noFill/>
        </p:spPr>
        <p:txBody>
          <a:bodyPr wrap="none" lIns="91440" tIns="45720" rIns="91440" bIns="45720">
            <a:spAutoFit/>
          </a:bodyPr>
          <a:lstStyle/>
          <a:p>
            <a:r>
              <a:rPr lang="en-US" sz="3600" b="1" cap="none" spc="0" dirty="0">
                <a:ln w="17780" cmpd="sng">
                  <a:solidFill>
                    <a:schemeClr val="accent1">
                      <a:tint val="3000"/>
                    </a:schemeClr>
                  </a:solidFill>
                  <a:prstDash val="solid"/>
                  <a:miter lim="800000"/>
                </a:ln>
                <a:solidFill>
                  <a:schemeClr val="bg2">
                    <a:lumMod val="50000"/>
                  </a:schemeClr>
                </a:solidFill>
                <a:effectLst>
                  <a:outerShdw blurRad="55000" dist="50800" dir="5400000" algn="tl">
                    <a:srgbClr val="000000">
                      <a:alpha val="33000"/>
                    </a:srgbClr>
                  </a:outerShdw>
                </a:effectLst>
              </a:rPr>
              <a:t>Calendar Year 2023</a:t>
            </a:r>
            <a:br>
              <a:rPr lang="en-US" sz="3600" b="1" cap="none" spc="0" dirty="0">
                <a:ln w="17780" cmpd="sng">
                  <a:solidFill>
                    <a:schemeClr val="accent1">
                      <a:tint val="3000"/>
                    </a:schemeClr>
                  </a:solidFill>
                  <a:prstDash val="solid"/>
                  <a:miter lim="800000"/>
                </a:ln>
                <a:solidFill>
                  <a:schemeClr val="bg2">
                    <a:lumMod val="50000"/>
                  </a:schemeClr>
                </a:solidFill>
                <a:effectLst>
                  <a:outerShdw blurRad="55000" dist="50800" dir="5400000" algn="tl">
                    <a:srgbClr val="000000">
                      <a:alpha val="33000"/>
                    </a:srgbClr>
                  </a:outerShdw>
                </a:effectLst>
              </a:rPr>
            </a:br>
            <a:r>
              <a:rPr lang="en-US" sz="3600" b="1" cap="none" spc="0" dirty="0">
                <a:ln w="17780" cmpd="sng">
                  <a:solidFill>
                    <a:schemeClr val="accent1">
                      <a:tint val="3000"/>
                    </a:schemeClr>
                  </a:solidFill>
                  <a:prstDash val="solid"/>
                  <a:miter lim="800000"/>
                </a:ln>
                <a:solidFill>
                  <a:schemeClr val="bg2">
                    <a:lumMod val="50000"/>
                  </a:schemeClr>
                </a:solidFill>
                <a:effectLst>
                  <a:outerShdw blurRad="55000" dist="50800" dir="5400000" algn="tl">
                    <a:srgbClr val="000000">
                      <a:alpha val="33000"/>
                    </a:srgbClr>
                  </a:outerShdw>
                </a:effectLst>
              </a:rPr>
              <a:t>Board of Health Meeting Dates:  </a:t>
            </a:r>
          </a:p>
        </p:txBody>
      </p:sp>
      <p:cxnSp>
        <p:nvCxnSpPr>
          <p:cNvPr id="9" name="Straight Connector 8"/>
          <p:cNvCxnSpPr/>
          <p:nvPr/>
        </p:nvCxnSpPr>
        <p:spPr>
          <a:xfrm>
            <a:off x="6705600" y="397877"/>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3200" y="228600"/>
            <a:ext cx="1905000" cy="338554"/>
          </a:xfrm>
          <a:prstGeom prst="rect">
            <a:avLst/>
          </a:prstGeom>
          <a:noFill/>
        </p:spPr>
        <p:txBody>
          <a:bodyPr wrap="square" rtlCol="0">
            <a:spAutoFit/>
          </a:bodyPr>
          <a:lstStyle/>
          <a:p>
            <a:r>
              <a:rPr lang="en-US" sz="800" dirty="0">
                <a:solidFill>
                  <a:schemeClr val="bg1"/>
                </a:solidFill>
              </a:rPr>
              <a:t>2022-2023 Statistical Report</a:t>
            </a:r>
          </a:p>
          <a:p>
            <a:r>
              <a:rPr lang="en-US" sz="800" dirty="0">
                <a:solidFill>
                  <a:schemeClr val="bg1"/>
                </a:solidFill>
              </a:rPr>
              <a:t> </a:t>
            </a:r>
          </a:p>
        </p:txBody>
      </p:sp>
    </p:spTree>
    <p:extLst>
      <p:ext uri="{BB962C8B-B14F-4D97-AF65-F5344CB8AC3E}">
        <p14:creationId xmlns:p14="http://schemas.microsoft.com/office/powerpoint/2010/main" val="138075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5275" y="109957"/>
            <a:ext cx="4689691" cy="289123"/>
          </a:xfrm>
        </p:spPr>
        <p:txBody>
          <a:bodyPr>
            <a:normAutofit fontScale="90000"/>
          </a:bodyPr>
          <a:lstStyle/>
          <a:p>
            <a:r>
              <a:rPr lang="en-US" sz="1800" dirty="0">
                <a:solidFill>
                  <a:schemeClr val="bg1"/>
                </a:solidFill>
              </a:rPr>
              <a:t>Board of Health Operating Procedures </a:t>
            </a:r>
          </a:p>
        </p:txBody>
      </p:sp>
      <p:sp>
        <p:nvSpPr>
          <p:cNvPr id="3" name="Content Placeholder 2"/>
          <p:cNvSpPr>
            <a:spLocks noGrp="1"/>
          </p:cNvSpPr>
          <p:nvPr>
            <p:ph sz="half" idx="1"/>
          </p:nvPr>
        </p:nvSpPr>
        <p:spPr>
          <a:xfrm>
            <a:off x="152401" y="553373"/>
            <a:ext cx="4192878" cy="6194670"/>
          </a:xfrm>
        </p:spPr>
        <p:txBody>
          <a:bodyPr>
            <a:normAutofit fontScale="25000" lnSpcReduction="20000"/>
          </a:bodyPr>
          <a:lstStyle/>
          <a:p>
            <a:pPr lvl="0"/>
            <a:r>
              <a:rPr lang="en-US" sz="3600" b="1" dirty="0">
                <a:solidFill>
                  <a:schemeClr val="bg1"/>
                </a:solidFill>
              </a:rPr>
              <a:t>Name and Office.</a:t>
            </a:r>
            <a:endParaRPr lang="en-US" sz="3600" dirty="0">
              <a:solidFill>
                <a:schemeClr val="bg1"/>
              </a:solidFill>
            </a:endParaRPr>
          </a:p>
          <a:p>
            <a:pPr marL="68580" indent="0">
              <a:buNone/>
            </a:pPr>
            <a:r>
              <a:rPr lang="en-US" sz="3600" dirty="0">
                <a:solidFill>
                  <a:schemeClr val="bg1"/>
                </a:solidFill>
              </a:rPr>
              <a:t>The name of this organization is the Northampton County Board of Health (hereinafter “Board”). The principal office of the Board is located at 9495 N.C. 305 Highway, Jackson, N.C., 27845. </a:t>
            </a:r>
          </a:p>
          <a:p>
            <a:pPr marL="68580" indent="0">
              <a:buNone/>
            </a:pPr>
            <a:r>
              <a:rPr lang="en-US" sz="3600" dirty="0">
                <a:solidFill>
                  <a:schemeClr val="bg1"/>
                </a:solidFill>
              </a:rPr>
              <a:t> </a:t>
            </a:r>
            <a:r>
              <a:rPr lang="en-US" sz="3600" b="1" dirty="0">
                <a:solidFill>
                  <a:schemeClr val="bg1"/>
                </a:solidFill>
              </a:rPr>
              <a:t>Officers and Committees. </a:t>
            </a:r>
            <a:endParaRPr lang="en-US" sz="3600" dirty="0">
              <a:solidFill>
                <a:schemeClr val="bg1"/>
              </a:solidFill>
            </a:endParaRPr>
          </a:p>
          <a:p>
            <a:r>
              <a:rPr lang="en-US" sz="3600" b="1" dirty="0">
                <a:solidFill>
                  <a:schemeClr val="bg1"/>
                </a:solidFill>
              </a:rPr>
              <a:t> Chair and Vice-Chair</a:t>
            </a:r>
            <a:endParaRPr lang="en-US" sz="3600" dirty="0">
              <a:solidFill>
                <a:schemeClr val="bg1"/>
              </a:solidFill>
            </a:endParaRPr>
          </a:p>
          <a:p>
            <a:pPr marL="68580" indent="0">
              <a:buNone/>
            </a:pPr>
            <a:r>
              <a:rPr lang="en-US" sz="3600" dirty="0">
                <a:solidFill>
                  <a:schemeClr val="bg1"/>
                </a:solidFill>
              </a:rPr>
              <a:t>The Board members shall elect a Chair and Vice-Chair by majority vote each year at the January meeting. </a:t>
            </a:r>
          </a:p>
          <a:p>
            <a:pPr marL="68580" indent="0">
              <a:buNone/>
            </a:pPr>
            <a:r>
              <a:rPr lang="en-US" sz="3600" dirty="0">
                <a:solidFill>
                  <a:schemeClr val="bg1"/>
                </a:solidFill>
              </a:rPr>
              <a:t> </a:t>
            </a:r>
            <a:r>
              <a:rPr lang="en-US" sz="3600" b="1" dirty="0">
                <a:solidFill>
                  <a:schemeClr val="bg1"/>
                </a:solidFill>
              </a:rPr>
              <a:t>Secretary</a:t>
            </a:r>
            <a:endParaRPr lang="en-US" sz="3600" dirty="0">
              <a:solidFill>
                <a:schemeClr val="bg1"/>
              </a:solidFill>
            </a:endParaRPr>
          </a:p>
          <a:p>
            <a:pPr marL="68580" indent="0">
              <a:buNone/>
            </a:pPr>
            <a:r>
              <a:rPr lang="en-US" sz="3600" dirty="0">
                <a:solidFill>
                  <a:schemeClr val="bg1"/>
                </a:solidFill>
              </a:rPr>
              <a:t>The local health director shall serve as Secretary to the Board, but the director is not a member of the Board. The local health director may delegate the duties of the Secretary that are set forth in these operating procedures to an appropriate local health department employee. </a:t>
            </a:r>
          </a:p>
          <a:p>
            <a:pPr marL="68580" indent="0">
              <a:buNone/>
            </a:pPr>
            <a:r>
              <a:rPr lang="en-US" sz="3600" dirty="0">
                <a:solidFill>
                  <a:schemeClr val="bg1"/>
                </a:solidFill>
              </a:rPr>
              <a:t> </a:t>
            </a:r>
            <a:r>
              <a:rPr lang="en-US" sz="3600" b="1" dirty="0">
                <a:solidFill>
                  <a:schemeClr val="bg1"/>
                </a:solidFill>
              </a:rPr>
              <a:t>Standing committees  </a:t>
            </a:r>
            <a:endParaRPr lang="en-US" sz="3600" dirty="0">
              <a:solidFill>
                <a:schemeClr val="bg1"/>
              </a:solidFill>
            </a:endParaRPr>
          </a:p>
          <a:p>
            <a:pPr marL="68580" indent="0">
              <a:buNone/>
            </a:pPr>
            <a:r>
              <a:rPr lang="en-US" sz="3600" b="1" dirty="0">
                <a:solidFill>
                  <a:schemeClr val="bg1"/>
                </a:solidFill>
              </a:rPr>
              <a:t> </a:t>
            </a:r>
            <a:r>
              <a:rPr lang="en-US" sz="3600" dirty="0">
                <a:solidFill>
                  <a:schemeClr val="bg1"/>
                </a:solidFill>
              </a:rPr>
              <a:t>The Board shall have the following standing committees:</a:t>
            </a:r>
          </a:p>
          <a:p>
            <a:pPr marL="68580" indent="0">
              <a:buNone/>
            </a:pPr>
            <a:r>
              <a:rPr lang="en-US" sz="3600" i="1" dirty="0">
                <a:solidFill>
                  <a:schemeClr val="bg1"/>
                </a:solidFill>
              </a:rPr>
              <a:t>                             Accreditation</a:t>
            </a:r>
            <a:endParaRPr lang="en-US" sz="3600" dirty="0">
              <a:solidFill>
                <a:schemeClr val="bg1"/>
              </a:solidFill>
            </a:endParaRPr>
          </a:p>
          <a:p>
            <a:pPr marL="68580" indent="0">
              <a:buNone/>
            </a:pPr>
            <a:r>
              <a:rPr lang="en-US" sz="3600" dirty="0">
                <a:solidFill>
                  <a:schemeClr val="bg1"/>
                </a:solidFill>
              </a:rPr>
              <a:t>All standing committees are subject to the North Carolina open meetings laws and shall comply with the provisions of those laws.   </a:t>
            </a:r>
          </a:p>
          <a:p>
            <a:pPr lvl="0"/>
            <a:r>
              <a:rPr lang="en-US" sz="3600" b="1" dirty="0">
                <a:solidFill>
                  <a:schemeClr val="bg1"/>
                </a:solidFill>
              </a:rPr>
              <a:t>Meetings.</a:t>
            </a:r>
            <a:endParaRPr lang="en-US" sz="3600" dirty="0">
              <a:solidFill>
                <a:schemeClr val="bg1"/>
              </a:solidFill>
            </a:endParaRPr>
          </a:p>
          <a:p>
            <a:pPr marL="68580" indent="0">
              <a:buNone/>
            </a:pPr>
            <a:r>
              <a:rPr lang="en-US" sz="3600" b="1" dirty="0">
                <a:solidFill>
                  <a:schemeClr val="bg1"/>
                </a:solidFill>
              </a:rPr>
              <a:t>             Regular Meetings.</a:t>
            </a:r>
            <a:endParaRPr lang="en-US" sz="3600" dirty="0">
              <a:solidFill>
                <a:schemeClr val="bg1"/>
              </a:solidFill>
            </a:endParaRPr>
          </a:p>
          <a:p>
            <a:pPr marL="68580" indent="0">
              <a:buNone/>
            </a:pPr>
            <a:r>
              <a:rPr lang="en-US" sz="3600" dirty="0">
                <a:solidFill>
                  <a:schemeClr val="bg1"/>
                </a:solidFill>
              </a:rPr>
              <a:t>The Board shall hold a regular meeting on the second Tuesday of every other month. The meeting shall be held in the Health Department Conference Room, J. W. Faison Administrative Building, Jackson, N.C. and shall begin at 7:00 PM. </a:t>
            </a:r>
          </a:p>
          <a:p>
            <a:pPr marL="68580" indent="0">
              <a:buNone/>
            </a:pPr>
            <a:r>
              <a:rPr lang="en-US" sz="3600" dirty="0">
                <a:solidFill>
                  <a:schemeClr val="bg1"/>
                </a:solidFill>
              </a:rPr>
              <a:t>The Secretary shall prepare minutes of each Board meeting. Copies of the minutes shall be made available to each Board member before the next regular Board meeting. At each regular meeting, the Board shall review the minutes of the previous regular meeting as well as any special or emergency meetings that have occurred since the previous regular meeting, make any necessary revisions, and approve the minutes as originally drafted or as revised. The public may obtain copies of Board meeting minutes at the Northampton County Health Department.</a:t>
            </a:r>
          </a:p>
          <a:p>
            <a:pPr marL="68580" indent="0">
              <a:buNone/>
            </a:pPr>
            <a:r>
              <a:rPr lang="en-US" b="1" dirty="0">
                <a:solidFill>
                  <a:schemeClr val="bg1"/>
                </a:solidFill>
              </a:rPr>
              <a:t> </a:t>
            </a:r>
            <a:endParaRPr lang="en-US" dirty="0">
              <a:solidFill>
                <a:schemeClr val="bg1"/>
              </a:solidFill>
            </a:endParaRPr>
          </a:p>
        </p:txBody>
      </p:sp>
      <p:sp>
        <p:nvSpPr>
          <p:cNvPr id="4" name="Content Placeholder 3"/>
          <p:cNvSpPr>
            <a:spLocks noGrp="1"/>
          </p:cNvSpPr>
          <p:nvPr>
            <p:ph sz="half" idx="2"/>
          </p:nvPr>
        </p:nvSpPr>
        <p:spPr>
          <a:xfrm>
            <a:off x="4191000" y="399080"/>
            <a:ext cx="4800599" cy="5905548"/>
          </a:xfrm>
        </p:spPr>
        <p:txBody>
          <a:bodyPr>
            <a:normAutofit fontScale="25000" lnSpcReduction="20000"/>
          </a:bodyPr>
          <a:lstStyle/>
          <a:p>
            <a:pPr marL="365760" lvl="1" indent="0">
              <a:buNone/>
            </a:pPr>
            <a:r>
              <a:rPr lang="en-US" sz="3600" b="1" dirty="0">
                <a:solidFill>
                  <a:schemeClr val="bg1"/>
                </a:solidFill>
              </a:rPr>
              <a:t>                                    Minutes.</a:t>
            </a:r>
            <a:endParaRPr lang="en-US" sz="3600" dirty="0">
              <a:solidFill>
                <a:schemeClr val="bg1"/>
              </a:solidFill>
            </a:endParaRPr>
          </a:p>
          <a:p>
            <a:pPr marL="68580" indent="0">
              <a:buNone/>
            </a:pPr>
            <a:r>
              <a:rPr lang="en-US" sz="3600" dirty="0">
                <a:solidFill>
                  <a:schemeClr val="bg1"/>
                </a:solidFill>
              </a:rPr>
              <a:t> </a:t>
            </a:r>
          </a:p>
          <a:p>
            <a:pPr lvl="0"/>
            <a:r>
              <a:rPr lang="en-US" sz="3600" b="1" dirty="0">
                <a:solidFill>
                  <a:schemeClr val="bg1"/>
                </a:solidFill>
              </a:rPr>
              <a:t>Amendments to Operating Procedures.</a:t>
            </a:r>
            <a:endParaRPr lang="en-US" sz="3600" dirty="0">
              <a:solidFill>
                <a:schemeClr val="bg1"/>
              </a:solidFill>
            </a:endParaRPr>
          </a:p>
          <a:p>
            <a:pPr marL="68580" indent="0">
              <a:buNone/>
            </a:pPr>
            <a:r>
              <a:rPr lang="en-US" sz="3600" dirty="0">
                <a:solidFill>
                  <a:schemeClr val="bg1"/>
                </a:solidFill>
              </a:rPr>
              <a:t> These operating procedures may be amended at any regular meeting or at any properly called special meeting that includes amendment of the operating procedures as one of the stated purposes of the meeting. A quorum must be present at the meeting at which amendments are discussed and approved, and any amendments must be approved by a majority of the members present at the meeting. </a:t>
            </a:r>
          </a:p>
          <a:p>
            <a:pPr marL="68580" indent="0">
              <a:buNone/>
            </a:pPr>
            <a:r>
              <a:rPr lang="en-US" sz="3600" b="1" dirty="0">
                <a:solidFill>
                  <a:schemeClr val="bg1"/>
                </a:solidFill>
              </a:rPr>
              <a:t> Other Procedural Matters.</a:t>
            </a:r>
            <a:endParaRPr lang="en-US" sz="3600" dirty="0">
              <a:solidFill>
                <a:schemeClr val="bg1"/>
              </a:solidFill>
            </a:endParaRPr>
          </a:p>
          <a:p>
            <a:pPr marL="68580" indent="0">
              <a:buNone/>
            </a:pPr>
            <a:r>
              <a:rPr lang="en-US" sz="3600" dirty="0">
                <a:solidFill>
                  <a:schemeClr val="bg1"/>
                </a:solidFill>
              </a:rPr>
              <a:t>The Board shall refer to the current edition of </a:t>
            </a:r>
            <a:r>
              <a:rPr lang="en-US" sz="3600" i="1" dirty="0">
                <a:solidFill>
                  <a:schemeClr val="bg1"/>
                </a:solidFill>
              </a:rPr>
              <a:t>Robert’s Rules of Order Newly Revised (RONR) </a:t>
            </a:r>
            <a:r>
              <a:rPr lang="en-US" sz="3600" dirty="0">
                <a:solidFill>
                  <a:schemeClr val="bg1"/>
                </a:solidFill>
              </a:rPr>
              <a:t>to answer procedural questions not addressed in this document, so long as the procedures prescribed in </a:t>
            </a:r>
            <a:r>
              <a:rPr lang="en-US" sz="3600" i="1" dirty="0">
                <a:solidFill>
                  <a:schemeClr val="bg1"/>
                </a:solidFill>
              </a:rPr>
              <a:t>RONR</a:t>
            </a:r>
            <a:r>
              <a:rPr lang="en-US" sz="3600" dirty="0">
                <a:solidFill>
                  <a:schemeClr val="bg1"/>
                </a:solidFill>
              </a:rPr>
              <a:t> do not conflict with North Carolina law.</a:t>
            </a:r>
          </a:p>
          <a:p>
            <a:pPr marL="68580" indent="0">
              <a:buNone/>
            </a:pPr>
            <a:r>
              <a:rPr lang="en-US" sz="3600" b="1" dirty="0">
                <a:solidFill>
                  <a:schemeClr val="bg1"/>
                </a:solidFill>
              </a:rPr>
              <a:t> Compliance with North Carolina Law.</a:t>
            </a:r>
            <a:endParaRPr lang="en-US" sz="3600" dirty="0">
              <a:solidFill>
                <a:schemeClr val="bg1"/>
              </a:solidFill>
            </a:endParaRPr>
          </a:p>
          <a:p>
            <a:pPr marL="68580" indent="0">
              <a:buNone/>
            </a:pPr>
            <a:r>
              <a:rPr lang="en-US" sz="3600" dirty="0">
                <a:solidFill>
                  <a:schemeClr val="bg1"/>
                </a:solidFill>
              </a:rPr>
              <a:t>In conducting its business, the Board shall comply with all applicable North Carolina laws, including but not limited to open meetings laws, public records laws, and the laws setting forth the powers and duties of local boards of health. To assist the Board in compliance, the local health director shall maintain a current copy of relevant North Carolina General Statutes and make them available to Board members on request. </a:t>
            </a:r>
            <a:r>
              <a:rPr lang="en-US" sz="3600" b="1" dirty="0">
                <a:solidFill>
                  <a:schemeClr val="bg1"/>
                </a:solidFill>
              </a:rPr>
              <a:t>Approved and adopted by the Northampton County BOH on January 11, 2007.</a:t>
            </a:r>
            <a:r>
              <a:rPr lang="en-US" sz="3600" dirty="0">
                <a:solidFill>
                  <a:schemeClr val="bg1"/>
                </a:solidFill>
              </a:rPr>
              <a:t> </a:t>
            </a:r>
            <a:r>
              <a:rPr lang="en-US" sz="3600" dirty="0">
                <a:solidFill>
                  <a:schemeClr val="bg1"/>
                </a:solidFill>
                <a:latin typeface="+mj-lt"/>
              </a:rPr>
              <a:t>Also included: the appeals/adjudication procedure (NC G.S. 130A-24), appointment of local health director (NC G.S. 130A-40), powers and duties of a local health director (NC G.S.130A-41), and powers and duties of a local board of health (NC G.S. 130A-39). North Carolina G.S. 130A-35 (County Board of Health appointment/terms) Board of Health training (initial and on-going).  Board of Health members will receive for review a Northampton County Health Department Board of Health Handbook upon their appointment to serve on the Board of Health.  The handbook includes the NC General Statutes Governing Boards of Health; Operating Procedures; </a:t>
            </a:r>
            <a:r>
              <a:rPr lang="en-US" sz="3600" i="1" dirty="0">
                <a:solidFill>
                  <a:schemeClr val="bg1"/>
                </a:solidFill>
                <a:latin typeface="+mj-lt"/>
              </a:rPr>
              <a:t>Assess, Address, Assure-Manual for NC Local BOH; Association of North Carolina Boards of Health </a:t>
            </a:r>
            <a:r>
              <a:rPr lang="en-US" sz="3600" dirty="0">
                <a:solidFill>
                  <a:schemeClr val="bg1"/>
                </a:solidFill>
                <a:latin typeface="+mj-lt"/>
              </a:rPr>
              <a:t>website information; Health Law (provided by the </a:t>
            </a:r>
            <a:r>
              <a:rPr lang="en-US" sz="3600" i="1" dirty="0">
                <a:solidFill>
                  <a:schemeClr val="bg1"/>
                </a:solidFill>
                <a:latin typeface="+mj-lt"/>
              </a:rPr>
              <a:t>Institute of Government; The University of North Carolina at Chapel Hill ©2001); Local Government Law (provided </a:t>
            </a:r>
            <a:r>
              <a:rPr lang="en-US" sz="3600" dirty="0">
                <a:solidFill>
                  <a:schemeClr val="bg1"/>
                </a:solidFill>
                <a:latin typeface="+mj-lt"/>
              </a:rPr>
              <a:t>by the </a:t>
            </a:r>
            <a:r>
              <a:rPr lang="en-US" sz="3600" i="1" dirty="0">
                <a:solidFill>
                  <a:schemeClr val="bg1"/>
                </a:solidFill>
                <a:latin typeface="+mj-lt"/>
              </a:rPr>
              <a:t>Institute of Government; The University of North Carolina at Chapel Hill ©2001); </a:t>
            </a:r>
            <a:r>
              <a:rPr lang="en-US" sz="3600" dirty="0">
                <a:solidFill>
                  <a:schemeClr val="bg1"/>
                </a:solidFill>
                <a:latin typeface="+mj-lt"/>
              </a:rPr>
              <a:t>Healthy People 2020; Effective Board-Health Director Relations (</a:t>
            </a:r>
            <a:r>
              <a:rPr lang="en-US" sz="3600" i="1" dirty="0">
                <a:solidFill>
                  <a:schemeClr val="bg1"/>
                </a:solidFill>
                <a:latin typeface="+mj-lt"/>
              </a:rPr>
              <a:t>UNC School of Government ©2010); NCHD Orientation information (Mission Statement, BOH </a:t>
            </a:r>
            <a:r>
              <a:rPr lang="en-US" sz="3600" dirty="0">
                <a:solidFill>
                  <a:schemeClr val="bg1"/>
                </a:solidFill>
                <a:latin typeface="+mj-lt"/>
              </a:rPr>
              <a:t>Members, Agency Contact Information; Organizational Chart; list of health department programs; current approved budget summary, current approved agency Strategic Plan, and Home Health information. On-going training will be provided on an annual basis during a regular designated Board of Health meeting. Topics and training materials will vary year to year. </a:t>
            </a:r>
          </a:p>
          <a:p>
            <a:pPr marL="68580" indent="0">
              <a:buNone/>
            </a:pPr>
            <a:r>
              <a:rPr lang="en-US" sz="3600" b="1" i="1" dirty="0">
                <a:solidFill>
                  <a:schemeClr val="bg1"/>
                </a:solidFill>
                <a:latin typeface="+mj-lt"/>
              </a:rPr>
              <a:t>Approved and adopted by the Northampton County Board of Health on      March 16, 2023.</a:t>
            </a:r>
            <a:endParaRPr lang="en-US" sz="3600" i="1" dirty="0">
              <a:solidFill>
                <a:schemeClr val="bg1"/>
              </a:solidFill>
              <a:latin typeface="+mj-lt"/>
            </a:endParaRPr>
          </a:p>
          <a:p>
            <a:pPr marL="68580" indent="0">
              <a:buNone/>
            </a:pPr>
            <a:r>
              <a:rPr lang="en-US" sz="2400" i="1" dirty="0">
                <a:solidFill>
                  <a:schemeClr val="bg1"/>
                </a:solidFill>
              </a:rPr>
              <a:t> </a:t>
            </a:r>
          </a:p>
          <a:p>
            <a:pPr marL="0" indent="0">
              <a:buNone/>
            </a:pPr>
            <a:endParaRPr lang="en-US" sz="4000" dirty="0">
              <a:solidFill>
                <a:schemeClr val="bg1"/>
              </a:solidFill>
            </a:endParaRPr>
          </a:p>
        </p:txBody>
      </p:sp>
      <p:cxnSp>
        <p:nvCxnSpPr>
          <p:cNvPr id="6" name="Straight Connector 5"/>
          <p:cNvCxnSpPr/>
          <p:nvPr/>
        </p:nvCxnSpPr>
        <p:spPr>
          <a:xfrm>
            <a:off x="6629400" y="399080"/>
            <a:ext cx="1447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05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320641"/>
            <a:ext cx="7024744" cy="420136"/>
          </a:xfrm>
        </p:spPr>
        <p:txBody>
          <a:bodyPr>
            <a:normAutofit/>
          </a:bodyPr>
          <a:lstStyle/>
          <a:p>
            <a:r>
              <a:rPr lang="en-US" sz="1800" dirty="0">
                <a:solidFill>
                  <a:schemeClr val="bg1"/>
                </a:solidFill>
              </a:rPr>
              <a:t>Board of Health Operating Procedures </a:t>
            </a:r>
          </a:p>
        </p:txBody>
      </p:sp>
      <p:sp>
        <p:nvSpPr>
          <p:cNvPr id="3" name="Content Placeholder 2"/>
          <p:cNvSpPr>
            <a:spLocks noGrp="1"/>
          </p:cNvSpPr>
          <p:nvPr>
            <p:ph sz="half" idx="1"/>
          </p:nvPr>
        </p:nvSpPr>
        <p:spPr>
          <a:xfrm>
            <a:off x="371393" y="687511"/>
            <a:ext cx="4157472" cy="6068904"/>
          </a:xfrm>
        </p:spPr>
        <p:txBody>
          <a:bodyPr>
            <a:normAutofit fontScale="32500" lnSpcReduction="20000"/>
          </a:bodyPr>
          <a:lstStyle/>
          <a:p>
            <a:pPr marL="68580" indent="0">
              <a:buNone/>
            </a:pPr>
            <a:r>
              <a:rPr lang="en-US" sz="2600" b="1" dirty="0"/>
              <a:t> </a:t>
            </a:r>
          </a:p>
          <a:p>
            <a:pPr marL="365760" lvl="1" indent="0">
              <a:buNone/>
            </a:pPr>
            <a:r>
              <a:rPr lang="en-US" sz="3100" b="1" dirty="0">
                <a:solidFill>
                  <a:schemeClr val="bg1"/>
                </a:solidFill>
              </a:rPr>
              <a:t>Agenda.</a:t>
            </a:r>
            <a:endParaRPr lang="en-US" sz="3100" dirty="0">
              <a:solidFill>
                <a:schemeClr val="bg1"/>
              </a:solidFill>
            </a:endParaRPr>
          </a:p>
          <a:p>
            <a:pPr marL="68580" indent="0">
              <a:buNone/>
            </a:pPr>
            <a:r>
              <a:rPr lang="en-US" sz="3100" dirty="0">
                <a:solidFill>
                  <a:schemeClr val="bg1"/>
                </a:solidFill>
              </a:rPr>
              <a:t> The Secretary to the Board shall prepare an agenda for each meeting. Any board member who wishes to place an item of business on the agenda shall submit a request to the Secretary at least three working days before the meeting. For regular meetings, the Board may add items to the agenda or subtract items from the agenda by a majority vote. The agenda for a special or emergency meeting may be altered only if permitted by and in accordance with the North Carolina open meetings laws.  </a:t>
            </a:r>
          </a:p>
          <a:p>
            <a:pPr marL="68580" indent="0">
              <a:buNone/>
            </a:pPr>
            <a:r>
              <a:rPr lang="en-US" sz="3100" dirty="0">
                <a:solidFill>
                  <a:schemeClr val="bg1"/>
                </a:solidFill>
              </a:rPr>
              <a:t> Any person may request that an item be placed on the Board’s agenda by submitting a written request to the Secretary at least fourteen working days before the meeting unless considered an emergency by the Health Director. </a:t>
            </a:r>
          </a:p>
          <a:p>
            <a:pPr marL="365760" lvl="1" indent="0">
              <a:buNone/>
            </a:pPr>
            <a:r>
              <a:rPr lang="en-US" sz="3100" b="1" dirty="0">
                <a:solidFill>
                  <a:schemeClr val="bg1"/>
                </a:solidFill>
              </a:rPr>
              <a:t>Presiding Officer.</a:t>
            </a:r>
            <a:endParaRPr lang="en-US" sz="3100" dirty="0">
              <a:solidFill>
                <a:schemeClr val="bg1"/>
              </a:solidFill>
            </a:endParaRPr>
          </a:p>
          <a:p>
            <a:pPr marL="68580" indent="0">
              <a:buNone/>
            </a:pPr>
            <a:r>
              <a:rPr lang="en-US" sz="3100" b="1" dirty="0">
                <a:solidFill>
                  <a:schemeClr val="bg1"/>
                </a:solidFill>
              </a:rPr>
              <a:t> </a:t>
            </a:r>
            <a:r>
              <a:rPr lang="en-US" sz="3100" dirty="0">
                <a:solidFill>
                  <a:schemeClr val="bg1"/>
                </a:solidFill>
              </a:rPr>
              <a:t>The Chair of the Board shall preside at Board meetings if he or she is present. If the Chair is absent, another member designated by a majority vote of members present at the meeting shall preside.  If the Chair is absent, the Vice-Chair shall preside. If the Chair and Vice-Chair are both absent, another member designated by a majority vote of members present at the meeting shall preside.</a:t>
            </a:r>
            <a:r>
              <a:rPr lang="en-US" sz="3100" i="1" dirty="0">
                <a:solidFill>
                  <a:schemeClr val="bg1"/>
                </a:solidFill>
              </a:rPr>
              <a:t> </a:t>
            </a:r>
            <a:endParaRPr lang="en-US" sz="3100" dirty="0">
              <a:solidFill>
                <a:schemeClr val="bg1"/>
              </a:solidFill>
            </a:endParaRPr>
          </a:p>
          <a:p>
            <a:pPr marL="68580" indent="0">
              <a:buNone/>
            </a:pPr>
            <a:r>
              <a:rPr lang="en-US" sz="3100" b="1" dirty="0">
                <a:solidFill>
                  <a:schemeClr val="bg1"/>
                </a:solidFill>
              </a:rPr>
              <a:t> Voting.</a:t>
            </a:r>
            <a:endParaRPr lang="en-US" sz="3100" dirty="0">
              <a:solidFill>
                <a:schemeClr val="bg1"/>
              </a:solidFill>
            </a:endParaRPr>
          </a:p>
          <a:p>
            <a:pPr marL="68580" indent="0">
              <a:buNone/>
            </a:pPr>
            <a:r>
              <a:rPr lang="en-US" sz="3100" dirty="0">
                <a:solidFill>
                  <a:schemeClr val="bg1"/>
                </a:solidFill>
              </a:rPr>
              <a:t>Each Board member shall be permitted to abstain from voting, by so indicating when the vote is taken. A member must abstain from voting in cases involving conflicts of interest as defined by North Carolina law. If a member has withdrawn from a meeting without being excused by a majority vote of the remaining members, the member’s vote shall be recorded as an abstention.</a:t>
            </a:r>
          </a:p>
          <a:p>
            <a:r>
              <a:rPr lang="en-US" b="1" i="1" dirty="0">
                <a:solidFill>
                  <a:schemeClr val="bg1"/>
                </a:solidFill>
              </a:rPr>
              <a:t>Approved and adopted by the Northampton County Board of Health on March 16, 2023.</a:t>
            </a:r>
            <a:endParaRPr lang="en-US" dirty="0">
              <a:solidFill>
                <a:schemeClr val="bg1"/>
              </a:solidFill>
            </a:endParaRPr>
          </a:p>
        </p:txBody>
      </p:sp>
      <p:sp>
        <p:nvSpPr>
          <p:cNvPr id="4" name="Content Placeholder 3"/>
          <p:cNvSpPr>
            <a:spLocks noGrp="1"/>
          </p:cNvSpPr>
          <p:nvPr>
            <p:ph sz="half" idx="2"/>
          </p:nvPr>
        </p:nvSpPr>
        <p:spPr>
          <a:xfrm>
            <a:off x="4772976" y="508006"/>
            <a:ext cx="3865247" cy="6269623"/>
          </a:xfrm>
        </p:spPr>
        <p:txBody>
          <a:bodyPr>
            <a:noAutofit/>
          </a:bodyPr>
          <a:lstStyle/>
          <a:p>
            <a:pPr marL="365760" lvl="1" indent="0">
              <a:buNone/>
            </a:pPr>
            <a:r>
              <a:rPr lang="en-US" sz="1000" b="1" dirty="0">
                <a:solidFill>
                  <a:schemeClr val="bg1"/>
                </a:solidFill>
              </a:rPr>
              <a:t>Attendance. *</a:t>
            </a:r>
            <a:endParaRPr lang="en-US" sz="1000" dirty="0">
              <a:solidFill>
                <a:schemeClr val="bg1"/>
              </a:solidFill>
            </a:endParaRPr>
          </a:p>
          <a:p>
            <a:pPr marL="68580" indent="0">
              <a:buNone/>
            </a:pPr>
            <a:r>
              <a:rPr lang="en-US" sz="1000" dirty="0">
                <a:solidFill>
                  <a:schemeClr val="bg1"/>
                </a:solidFill>
              </a:rPr>
              <a:t>Any board member who is absent from three consecutive regular board meetings shall be dismissed from the board unless the board specifically excuses such absences.  </a:t>
            </a:r>
          </a:p>
          <a:p>
            <a:pPr marL="68580" indent="0">
              <a:buNone/>
            </a:pPr>
            <a:r>
              <a:rPr lang="en-US" sz="1000" dirty="0">
                <a:solidFill>
                  <a:schemeClr val="bg1"/>
                </a:solidFill>
              </a:rPr>
              <a:t>An absence will be excused when notice is provided in advance of the meeting or the absence is deemed by the Board of Health as an emergency.  * </a:t>
            </a:r>
          </a:p>
          <a:p>
            <a:pPr marL="68580" indent="0">
              <a:buNone/>
            </a:pPr>
            <a:r>
              <a:rPr lang="en-US" sz="1000" b="1" dirty="0">
                <a:solidFill>
                  <a:schemeClr val="bg1"/>
                </a:solidFill>
              </a:rPr>
              <a:t>Approved and adopted by the Northampton County Board of Health on July 12, 2007</a:t>
            </a:r>
            <a:r>
              <a:rPr lang="en-US" sz="1000" dirty="0">
                <a:solidFill>
                  <a:schemeClr val="bg1"/>
                </a:solidFill>
              </a:rPr>
              <a:t>.</a:t>
            </a:r>
          </a:p>
          <a:p>
            <a:pPr marL="68580" indent="0">
              <a:buNone/>
            </a:pPr>
            <a:r>
              <a:rPr lang="en-US" sz="1000" dirty="0">
                <a:solidFill>
                  <a:schemeClr val="bg1"/>
                </a:solidFill>
              </a:rPr>
              <a:t> </a:t>
            </a:r>
            <a:r>
              <a:rPr lang="en-US" sz="1000" i="1" dirty="0">
                <a:solidFill>
                  <a:schemeClr val="bg1"/>
                </a:solidFill>
              </a:rPr>
              <a:t>An absence will be excused when notice is provided at least two days in advance of the meeting or the absence is deemed by the Board of Health as an emergency</a:t>
            </a:r>
            <a:r>
              <a:rPr lang="en-US" sz="1000" dirty="0">
                <a:solidFill>
                  <a:schemeClr val="bg1"/>
                </a:solidFill>
              </a:rPr>
              <a:t>.  </a:t>
            </a:r>
          </a:p>
          <a:p>
            <a:pPr marL="68580" indent="0">
              <a:buNone/>
            </a:pPr>
            <a:r>
              <a:rPr lang="en-US" sz="1000" b="1" dirty="0">
                <a:solidFill>
                  <a:schemeClr val="bg1"/>
                </a:solidFill>
              </a:rPr>
              <a:t>* Amended by the Northampton County Board of Health on February 09, 2012</a:t>
            </a:r>
            <a:r>
              <a:rPr lang="en-US" sz="1000" b="1" i="1" dirty="0">
                <a:solidFill>
                  <a:schemeClr val="bg1"/>
                </a:solidFill>
              </a:rPr>
              <a:t>.  </a:t>
            </a:r>
            <a:r>
              <a:rPr lang="en-US" sz="1000" i="1" dirty="0">
                <a:solidFill>
                  <a:schemeClr val="bg1"/>
                </a:solidFill>
              </a:rPr>
              <a:t> </a:t>
            </a:r>
            <a:endParaRPr lang="en-US" sz="1000" dirty="0">
              <a:solidFill>
                <a:schemeClr val="bg1"/>
              </a:solidFill>
            </a:endParaRPr>
          </a:p>
          <a:p>
            <a:pPr marL="68580" indent="0">
              <a:buNone/>
            </a:pPr>
            <a:r>
              <a:rPr lang="en-US" sz="1000" dirty="0">
                <a:solidFill>
                  <a:schemeClr val="bg1"/>
                </a:solidFill>
              </a:rPr>
              <a:t> </a:t>
            </a:r>
            <a:r>
              <a:rPr lang="en-US" sz="1000" b="1" dirty="0">
                <a:solidFill>
                  <a:schemeClr val="bg1"/>
                </a:solidFill>
              </a:rPr>
              <a:t> Designation of Chair </a:t>
            </a:r>
            <a:endParaRPr lang="en-US" sz="1000" dirty="0">
              <a:solidFill>
                <a:schemeClr val="bg1"/>
              </a:solidFill>
            </a:endParaRPr>
          </a:p>
          <a:p>
            <a:pPr marL="68580" indent="0">
              <a:buNone/>
            </a:pPr>
            <a:r>
              <a:rPr lang="en-US" sz="1000" b="1" dirty="0">
                <a:solidFill>
                  <a:schemeClr val="bg1"/>
                </a:solidFill>
              </a:rPr>
              <a:t> </a:t>
            </a:r>
            <a:r>
              <a:rPr lang="en-US" sz="1000" dirty="0">
                <a:solidFill>
                  <a:schemeClr val="bg1"/>
                </a:solidFill>
              </a:rPr>
              <a:t>The chair of the Board shall preside at board meetings if he or she is present.  The chair shall have the right to vote in all cases.  If the chair is absent, the vice-chair shall preside.  If both the chair and vice-chair are absent, another member designated by vote of the board shall preside.  </a:t>
            </a:r>
          </a:p>
          <a:p>
            <a:pPr marL="68580" indent="0">
              <a:buNone/>
            </a:pPr>
            <a:r>
              <a:rPr lang="en-US" sz="1000" dirty="0">
                <a:solidFill>
                  <a:schemeClr val="bg1"/>
                </a:solidFill>
              </a:rPr>
              <a:t> </a:t>
            </a:r>
            <a:r>
              <a:rPr lang="en-US" sz="1000" b="1" dirty="0">
                <a:solidFill>
                  <a:schemeClr val="bg1"/>
                </a:solidFill>
              </a:rPr>
              <a:t>Quorum</a:t>
            </a:r>
            <a:endParaRPr lang="en-US" sz="1000" dirty="0">
              <a:solidFill>
                <a:schemeClr val="bg1"/>
              </a:solidFill>
            </a:endParaRPr>
          </a:p>
          <a:p>
            <a:pPr marL="68580" indent="0">
              <a:buNone/>
            </a:pPr>
            <a:r>
              <a:rPr lang="en-US" sz="800" dirty="0">
                <a:solidFill>
                  <a:schemeClr val="bg1"/>
                </a:solidFill>
              </a:rPr>
              <a:t>A majority (6) of the actual membership of the board (11) shall constitute a quorum.  The chair shall be considered a member of the board in determining the number on which a majority is based and in counting the number of members actually present.  A member who has withdrawn from a meeting without being excused by majority vote of the remaining members present shall be counted as present for purposes of determining whether or not a quorum is present.  </a:t>
            </a:r>
          </a:p>
          <a:p>
            <a:pPr marL="68580" indent="0">
              <a:buNone/>
            </a:pPr>
            <a:r>
              <a:rPr lang="en-US" sz="800" dirty="0">
                <a:solidFill>
                  <a:schemeClr val="bg1"/>
                </a:solidFill>
              </a:rPr>
              <a:t>Approved and adopted by the Northampton County Board of Health on June 11, 2009.</a:t>
            </a:r>
          </a:p>
          <a:p>
            <a:pPr marL="68580" indent="0">
              <a:buNone/>
            </a:pPr>
            <a:r>
              <a:rPr lang="en-US" sz="800" dirty="0">
                <a:solidFill>
                  <a:schemeClr val="bg1"/>
                </a:solidFill>
              </a:rPr>
              <a:t> </a:t>
            </a:r>
          </a:p>
          <a:p>
            <a:pPr marL="68580" indent="0">
              <a:buNone/>
            </a:pPr>
            <a:r>
              <a:rPr lang="en-US" sz="800" dirty="0">
                <a:solidFill>
                  <a:schemeClr val="bg1"/>
                </a:solidFill>
              </a:rPr>
              <a:t> </a:t>
            </a:r>
            <a:endParaRPr lang="en-US" sz="800" i="1" dirty="0">
              <a:solidFill>
                <a:schemeClr val="bg1"/>
              </a:solidFill>
            </a:endParaRPr>
          </a:p>
        </p:txBody>
      </p:sp>
      <p:sp>
        <p:nvSpPr>
          <p:cNvPr id="5" name="TextBox 4"/>
          <p:cNvSpPr txBox="1"/>
          <p:nvPr/>
        </p:nvSpPr>
        <p:spPr>
          <a:xfrm>
            <a:off x="6705600" y="228600"/>
            <a:ext cx="1905000" cy="338554"/>
          </a:xfrm>
          <a:prstGeom prst="rect">
            <a:avLst/>
          </a:prstGeom>
          <a:noFill/>
        </p:spPr>
        <p:txBody>
          <a:bodyPr wrap="square" rtlCol="0">
            <a:spAutoFit/>
          </a:bodyPr>
          <a:lstStyle/>
          <a:p>
            <a:r>
              <a:rPr lang="en-US" sz="800" dirty="0">
                <a:solidFill>
                  <a:schemeClr val="bg1"/>
                </a:solidFill>
              </a:rPr>
              <a:t>2022-2023 Statistical Report</a:t>
            </a:r>
          </a:p>
          <a:p>
            <a:r>
              <a:rPr lang="en-US" sz="800" dirty="0">
                <a:solidFill>
                  <a:schemeClr val="bg1"/>
                </a:solidFill>
              </a:rPr>
              <a:t> </a:t>
            </a:r>
          </a:p>
        </p:txBody>
      </p:sp>
    </p:spTree>
    <p:extLst>
      <p:ext uri="{BB962C8B-B14F-4D97-AF65-F5344CB8AC3E}">
        <p14:creationId xmlns:p14="http://schemas.microsoft.com/office/powerpoint/2010/main" val="285315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28600" y="564602"/>
            <a:ext cx="8458200" cy="648736"/>
          </a:xfrm>
        </p:spPr>
        <p:txBody>
          <a:bodyPr>
            <a:normAutofit/>
          </a:bodyPr>
          <a:lstStyle/>
          <a:p>
            <a:pPr algn="ctr"/>
            <a:r>
              <a:rPr lang="en-US" b="1" dirty="0">
                <a:solidFill>
                  <a:schemeClr val="bg1"/>
                </a:solidFill>
              </a:rPr>
              <a:t>Agency Staff/Discipline:</a:t>
            </a:r>
            <a:r>
              <a:rPr lang="en-US" b="1" dirty="0">
                <a:solidFill>
                  <a:schemeClr val="accent5">
                    <a:lumMod val="75000"/>
                  </a:schemeClr>
                </a:solidFill>
              </a:rPr>
              <a:t> </a:t>
            </a:r>
          </a:p>
        </p:txBody>
      </p:sp>
      <p:sp>
        <p:nvSpPr>
          <p:cNvPr id="6" name="TextBox 5"/>
          <p:cNvSpPr txBox="1"/>
          <p:nvPr/>
        </p:nvSpPr>
        <p:spPr>
          <a:xfrm>
            <a:off x="1371600" y="1198772"/>
            <a:ext cx="2819400" cy="246221"/>
          </a:xfrm>
          <a:prstGeom prst="rect">
            <a:avLst/>
          </a:prstGeom>
          <a:noFill/>
        </p:spPr>
        <p:txBody>
          <a:bodyPr wrap="square" rtlCol="0">
            <a:spAutoFit/>
          </a:bodyPr>
          <a:lstStyle/>
          <a:p>
            <a:r>
              <a:rPr lang="en-US" sz="1000" b="1" dirty="0">
                <a:solidFill>
                  <a:schemeClr val="bg1"/>
                </a:solidFill>
              </a:rPr>
              <a:t>Name	                                         Discipline</a:t>
            </a:r>
          </a:p>
        </p:txBody>
      </p:sp>
      <p:sp>
        <p:nvSpPr>
          <p:cNvPr id="12" name="TextBox 11"/>
          <p:cNvSpPr txBox="1"/>
          <p:nvPr/>
        </p:nvSpPr>
        <p:spPr>
          <a:xfrm>
            <a:off x="5059454" y="1178011"/>
            <a:ext cx="2819400" cy="246221"/>
          </a:xfrm>
          <a:prstGeom prst="rect">
            <a:avLst/>
          </a:prstGeom>
          <a:noFill/>
        </p:spPr>
        <p:txBody>
          <a:bodyPr wrap="square" rtlCol="0">
            <a:spAutoFit/>
          </a:bodyPr>
          <a:lstStyle/>
          <a:p>
            <a:r>
              <a:rPr lang="en-US" sz="1000" b="1" dirty="0">
                <a:solidFill>
                  <a:schemeClr val="bg1"/>
                </a:solidFill>
              </a:rPr>
              <a:t>Name	                                            Discipline</a:t>
            </a:r>
          </a:p>
        </p:txBody>
      </p:sp>
      <p:sp>
        <p:nvSpPr>
          <p:cNvPr id="17" name="TextBox 16"/>
          <p:cNvSpPr txBox="1"/>
          <p:nvPr/>
        </p:nvSpPr>
        <p:spPr>
          <a:xfrm>
            <a:off x="6705600" y="175334"/>
            <a:ext cx="1905000" cy="338554"/>
          </a:xfrm>
          <a:prstGeom prst="rect">
            <a:avLst/>
          </a:prstGeom>
          <a:noFill/>
        </p:spPr>
        <p:txBody>
          <a:bodyPr wrap="square" rtlCol="0">
            <a:spAutoFit/>
          </a:bodyPr>
          <a:lstStyle/>
          <a:p>
            <a:r>
              <a:rPr lang="en-US" sz="800" dirty="0">
                <a:solidFill>
                  <a:schemeClr val="bg1"/>
                </a:solidFill>
              </a:rPr>
              <a:t>2022 - 2023 Statistical Report</a:t>
            </a:r>
          </a:p>
          <a:p>
            <a:r>
              <a:rPr lang="en-US" sz="800" dirty="0">
                <a:solidFill>
                  <a:schemeClr val="bg1"/>
                </a:solidFill>
              </a:rPr>
              <a:t> </a:t>
            </a:r>
          </a:p>
        </p:txBody>
      </p:sp>
      <p:cxnSp>
        <p:nvCxnSpPr>
          <p:cNvPr id="18" name="Straight Connector 17"/>
          <p:cNvCxnSpPr/>
          <p:nvPr/>
        </p:nvCxnSpPr>
        <p:spPr>
          <a:xfrm>
            <a:off x="6705600" y="381000"/>
            <a:ext cx="14478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43300" y="262246"/>
            <a:ext cx="1828800" cy="276999"/>
          </a:xfrm>
          <a:prstGeom prst="rect">
            <a:avLst/>
          </a:prstGeom>
          <a:solidFill>
            <a:schemeClr val="accent4">
              <a:lumMod val="40000"/>
              <a:lumOff val="60000"/>
            </a:schemeClr>
          </a:solidFill>
          <a:ln>
            <a:solidFill>
              <a:schemeClr val="bg2">
                <a:lumMod val="25000"/>
              </a:schemeClr>
            </a:solidFill>
          </a:ln>
        </p:spPr>
        <p:txBody>
          <a:bodyPr wrap="square" rtlCol="0">
            <a:spAutoFit/>
          </a:bodyPr>
          <a:lstStyle/>
          <a:p>
            <a:r>
              <a:rPr lang="en-US" sz="1200" dirty="0"/>
              <a:t> </a:t>
            </a:r>
            <a:r>
              <a:rPr lang="en-US" sz="1200" dirty="0">
                <a:solidFill>
                  <a:schemeClr val="bg1"/>
                </a:solidFill>
              </a:rPr>
              <a:t>as of  June 30, 2023</a:t>
            </a:r>
          </a:p>
        </p:txBody>
      </p:sp>
      <p:graphicFrame>
        <p:nvGraphicFramePr>
          <p:cNvPr id="8" name="Content Placeholder 7">
            <a:extLst>
              <a:ext uri="{FF2B5EF4-FFF2-40B4-BE49-F238E27FC236}">
                <a16:creationId xmlns:a16="http://schemas.microsoft.com/office/drawing/2014/main" id="{7D245C62-6146-4E91-B521-0DEAB3EBEDBF}"/>
              </a:ext>
            </a:extLst>
          </p:cNvPr>
          <p:cNvGraphicFramePr>
            <a:graphicFrameLocks noGrp="1"/>
          </p:cNvGraphicFramePr>
          <p:nvPr>
            <p:ph sz="half" idx="2"/>
            <p:extLst>
              <p:ext uri="{D42A27DB-BD31-4B8C-83A1-F6EECF244321}">
                <p14:modId xmlns:p14="http://schemas.microsoft.com/office/powerpoint/2010/main" val="1688910117"/>
              </p:ext>
            </p:extLst>
          </p:nvPr>
        </p:nvGraphicFramePr>
        <p:xfrm>
          <a:off x="855663" y="1676400"/>
          <a:ext cx="3691556" cy="4138508"/>
        </p:xfrm>
        <a:graphic>
          <a:graphicData uri="http://schemas.openxmlformats.org/drawingml/2006/table">
            <a:tbl>
              <a:tblPr>
                <a:tableStyleId>{5C22544A-7EE6-4342-B048-85BDC9FD1C3A}</a:tableStyleId>
              </a:tblPr>
              <a:tblGrid>
                <a:gridCol w="1514869">
                  <a:extLst>
                    <a:ext uri="{9D8B030D-6E8A-4147-A177-3AD203B41FA5}">
                      <a16:colId xmlns:a16="http://schemas.microsoft.com/office/drawing/2014/main" val="2989849889"/>
                    </a:ext>
                  </a:extLst>
                </a:gridCol>
                <a:gridCol w="2176687">
                  <a:extLst>
                    <a:ext uri="{9D8B030D-6E8A-4147-A177-3AD203B41FA5}">
                      <a16:colId xmlns:a16="http://schemas.microsoft.com/office/drawing/2014/main" val="2960910952"/>
                    </a:ext>
                  </a:extLst>
                </a:gridCol>
              </a:tblGrid>
              <a:tr h="291677">
                <a:tc>
                  <a:txBody>
                    <a:bodyPr/>
                    <a:lstStyle/>
                    <a:p>
                      <a:pPr algn="ctr" fontAlgn="t"/>
                      <a:r>
                        <a:rPr lang="en-US" sz="900" u="none" strike="noStrike" dirty="0">
                          <a:effectLst/>
                          <a:latin typeface="Trebuchet MS" panose="020B0603020202020204" pitchFamily="34" charset="0"/>
                        </a:rPr>
                        <a:t>ALLEN, SHERRY</a:t>
                      </a:r>
                    </a:p>
                    <a:p>
                      <a:pPr algn="ctr" fontAlgn="t"/>
                      <a:r>
                        <a:rPr lang="en-US" sz="900" b="0" i="0" u="none" strike="noStrike" dirty="0">
                          <a:effectLst/>
                          <a:latin typeface="Trebuchet MS" panose="020B0603020202020204" pitchFamily="34" charset="0"/>
                        </a:rPr>
                        <a:t>ARD, LINDA</a:t>
                      </a:r>
                    </a:p>
                  </a:txBody>
                  <a:tcPr marL="5578" marR="5578" marT="5578" marB="0"/>
                </a:tc>
                <a:tc>
                  <a:txBody>
                    <a:bodyPr/>
                    <a:lstStyle/>
                    <a:p>
                      <a:pPr algn="ctr" fontAlgn="t"/>
                      <a:r>
                        <a:rPr lang="en-US" sz="900" u="none" strike="noStrike" dirty="0">
                          <a:effectLst/>
                          <a:latin typeface="Trebuchet MS" panose="020B0603020202020204" pitchFamily="34" charset="0"/>
                        </a:rPr>
                        <a:t>Office Assistant IV</a:t>
                      </a:r>
                    </a:p>
                    <a:p>
                      <a:pPr algn="ctr" fontAlgn="t"/>
                      <a:r>
                        <a:rPr lang="en-US" sz="900" b="0" i="0" u="none" strike="noStrike" dirty="0">
                          <a:effectLst/>
                          <a:latin typeface="Trebuchet MS" panose="020B0603020202020204" pitchFamily="34" charset="0"/>
                        </a:rPr>
                        <a:t>PHN II – Home Health</a:t>
                      </a:r>
                    </a:p>
                  </a:txBody>
                  <a:tcPr marL="5578" marR="5578" marT="5578" marB="0"/>
                </a:tc>
                <a:extLst>
                  <a:ext uri="{0D108BD9-81ED-4DB2-BD59-A6C34878D82A}">
                    <a16:rowId xmlns:a16="http://schemas.microsoft.com/office/drawing/2014/main" val="3757742569"/>
                  </a:ext>
                </a:extLst>
              </a:tr>
              <a:tr h="317923">
                <a:tc>
                  <a:txBody>
                    <a:bodyPr/>
                    <a:lstStyle/>
                    <a:p>
                      <a:pPr algn="ctr" fontAlgn="t"/>
                      <a:r>
                        <a:rPr lang="en-US" sz="900" b="0" i="0" u="none" strike="noStrike" dirty="0">
                          <a:effectLst/>
                          <a:latin typeface="Trebuchet MS" panose="020B0603020202020204" pitchFamily="34" charset="0"/>
                        </a:rPr>
                        <a:t>BREEDLOVE, TRE</a:t>
                      </a:r>
                    </a:p>
                    <a:p>
                      <a:pPr algn="ctr" fontAlgn="t"/>
                      <a:r>
                        <a:rPr lang="en-US" sz="900" b="0" i="0" u="none" strike="noStrike" dirty="0">
                          <a:effectLst/>
                          <a:latin typeface="Trebuchet MS" panose="020B0603020202020204" pitchFamily="34" charset="0"/>
                        </a:rPr>
                        <a:t>BROWN, KAREN</a:t>
                      </a:r>
                    </a:p>
                  </a:txBody>
                  <a:tcPr marL="5578" marR="5578" marT="5578" marB="0"/>
                </a:tc>
                <a:tc>
                  <a:txBody>
                    <a:bodyPr/>
                    <a:lstStyle/>
                    <a:p>
                      <a:pPr algn="ctr" fontAlgn="b"/>
                      <a:r>
                        <a:rPr lang="en-US" sz="900" b="0" i="0" u="none" strike="noStrike" dirty="0">
                          <a:effectLst/>
                          <a:latin typeface="Trebuchet MS" panose="020B0603020202020204" pitchFamily="34" charset="0"/>
                        </a:rPr>
                        <a:t>Environmental Health Supervisor      Social Worker II - CMHRP</a:t>
                      </a:r>
                    </a:p>
                  </a:txBody>
                  <a:tcPr marL="5578" marR="5578" marT="5578" marB="0" anchor="b"/>
                </a:tc>
                <a:extLst>
                  <a:ext uri="{0D108BD9-81ED-4DB2-BD59-A6C34878D82A}">
                    <a16:rowId xmlns:a16="http://schemas.microsoft.com/office/drawing/2014/main" val="1664960471"/>
                  </a:ext>
                </a:extLst>
              </a:tr>
              <a:tr h="291677">
                <a:tc>
                  <a:txBody>
                    <a:bodyPr/>
                    <a:lstStyle/>
                    <a:p>
                      <a:pPr algn="ctr" fontAlgn="t"/>
                      <a:r>
                        <a:rPr lang="en-US" sz="900" b="0" i="0" u="none" strike="noStrike" dirty="0">
                          <a:effectLst/>
                          <a:latin typeface="Trebuchet MS" panose="020B0603020202020204" pitchFamily="34" charset="0"/>
                        </a:rPr>
                        <a:t>BRYANT, TESSA</a:t>
                      </a:r>
                    </a:p>
                    <a:p>
                      <a:pPr algn="ctr" fontAlgn="t"/>
                      <a:r>
                        <a:rPr lang="en-US" sz="900" b="0" i="0" u="none" strike="noStrike" dirty="0">
                          <a:effectLst/>
                          <a:latin typeface="Trebuchet MS" panose="020B0603020202020204" pitchFamily="34" charset="0"/>
                        </a:rPr>
                        <a:t>BYNUM, ULANDIS</a:t>
                      </a:r>
                    </a:p>
                  </a:txBody>
                  <a:tcPr marL="5578" marR="5578" marT="5578" marB="0"/>
                </a:tc>
                <a:tc>
                  <a:txBody>
                    <a:bodyPr/>
                    <a:lstStyle/>
                    <a:p>
                      <a:pPr algn="ctr" fontAlgn="b"/>
                      <a:r>
                        <a:rPr lang="en-US" sz="900" b="0" i="0" u="none" strike="noStrike" dirty="0">
                          <a:effectLst/>
                          <a:latin typeface="Trebuchet MS" panose="020B0603020202020204" pitchFamily="34" charset="0"/>
                        </a:rPr>
                        <a:t>Processing Assistant IV – Home Health</a:t>
                      </a:r>
                    </a:p>
                    <a:p>
                      <a:pPr algn="ctr" fontAlgn="b"/>
                      <a:r>
                        <a:rPr lang="en-US" sz="900" b="0" i="0" u="none" strike="noStrike" dirty="0">
                          <a:effectLst/>
                          <a:latin typeface="Trebuchet MS" panose="020B0603020202020204" pitchFamily="34" charset="0"/>
                        </a:rPr>
                        <a:t>Breastfeeding Peer Counselor</a:t>
                      </a:r>
                    </a:p>
                  </a:txBody>
                  <a:tcPr marL="5578" marR="5578" marT="5578" marB="0" anchor="b"/>
                </a:tc>
                <a:extLst>
                  <a:ext uri="{0D108BD9-81ED-4DB2-BD59-A6C34878D82A}">
                    <a16:rowId xmlns:a16="http://schemas.microsoft.com/office/drawing/2014/main" val="33047443"/>
                  </a:ext>
                </a:extLst>
              </a:tr>
              <a:tr h="291677">
                <a:tc>
                  <a:txBody>
                    <a:bodyPr/>
                    <a:lstStyle/>
                    <a:p>
                      <a:pPr algn="ctr" fontAlgn="t"/>
                      <a:r>
                        <a:rPr lang="en-US" sz="900" b="0" i="0" u="none" strike="noStrike" dirty="0">
                          <a:effectLst/>
                          <a:latin typeface="Trebuchet MS" panose="020B0603020202020204" pitchFamily="34" charset="0"/>
                        </a:rPr>
                        <a:t>COCKE, CATHY</a:t>
                      </a:r>
                    </a:p>
                    <a:p>
                      <a:pPr algn="ctr" fontAlgn="t"/>
                      <a:r>
                        <a:rPr lang="en-US" sz="900" b="0" i="0" u="none" strike="noStrike" dirty="0">
                          <a:effectLst/>
                          <a:latin typeface="Trebuchet MS" panose="020B0603020202020204" pitchFamily="34" charset="0"/>
                        </a:rPr>
                        <a:t>DAYE, CHRISTINA</a:t>
                      </a:r>
                    </a:p>
                  </a:txBody>
                  <a:tcPr marL="5578" marR="5578" marT="5578" marB="0"/>
                </a:tc>
                <a:tc>
                  <a:txBody>
                    <a:bodyPr/>
                    <a:lstStyle/>
                    <a:p>
                      <a:pPr algn="ctr" fontAlgn="b"/>
                      <a:r>
                        <a:rPr lang="en-US" sz="900" b="0" i="0" u="none" strike="noStrike" dirty="0">
                          <a:effectLst/>
                          <a:latin typeface="Arial" panose="020B0604020202020204" pitchFamily="34" charset="0"/>
                        </a:rPr>
                        <a:t>Accounting Technician II – Home Health  Processing Assistant IV</a:t>
                      </a:r>
                    </a:p>
                  </a:txBody>
                  <a:tcPr marL="5578" marR="5578" marT="5578" marB="0" anchor="b"/>
                </a:tc>
                <a:extLst>
                  <a:ext uri="{0D108BD9-81ED-4DB2-BD59-A6C34878D82A}">
                    <a16:rowId xmlns:a16="http://schemas.microsoft.com/office/drawing/2014/main" val="3881952352"/>
                  </a:ext>
                </a:extLst>
              </a:tr>
              <a:tr h="291677">
                <a:tc>
                  <a:txBody>
                    <a:bodyPr/>
                    <a:lstStyle/>
                    <a:p>
                      <a:pPr algn="ctr" fontAlgn="t"/>
                      <a:r>
                        <a:rPr lang="en-US" sz="900" b="0" i="0" u="none" strike="noStrike" dirty="0">
                          <a:effectLst/>
                          <a:latin typeface="Trebuchet MS" panose="020B0603020202020204" pitchFamily="34" charset="0"/>
                        </a:rPr>
                        <a:t>DICKENS, KIERRA          DUKE, AMY</a:t>
                      </a:r>
                    </a:p>
                  </a:txBody>
                  <a:tcPr marL="5578" marR="5578" marT="5578" marB="0"/>
                </a:tc>
                <a:tc>
                  <a:txBody>
                    <a:bodyPr/>
                    <a:lstStyle/>
                    <a:p>
                      <a:pPr algn="ctr" fontAlgn="b"/>
                      <a:r>
                        <a:rPr lang="en-US" sz="900" b="0" i="0" u="none" strike="noStrike" dirty="0">
                          <a:effectLst/>
                          <a:latin typeface="Trebuchet MS" panose="020B0603020202020204" pitchFamily="34" charset="0"/>
                        </a:rPr>
                        <a:t>Social Worker II – CMARC                    PHN II – Jail Health</a:t>
                      </a:r>
                    </a:p>
                  </a:txBody>
                  <a:tcPr marL="5578" marR="5578" marT="5578" marB="0" anchor="b"/>
                </a:tc>
                <a:extLst>
                  <a:ext uri="{0D108BD9-81ED-4DB2-BD59-A6C34878D82A}">
                    <a16:rowId xmlns:a16="http://schemas.microsoft.com/office/drawing/2014/main" val="3902676376"/>
                  </a:ext>
                </a:extLst>
              </a:tr>
              <a:tr h="267969">
                <a:tc>
                  <a:txBody>
                    <a:bodyPr/>
                    <a:lstStyle/>
                    <a:p>
                      <a:pPr algn="ctr" fontAlgn="t"/>
                      <a:r>
                        <a:rPr lang="en-US" sz="900" b="0" i="0" u="none" strike="noStrike" dirty="0">
                          <a:effectLst/>
                          <a:latin typeface="Trebuchet MS" panose="020B0603020202020204" pitchFamily="34" charset="0"/>
                        </a:rPr>
                        <a:t>DUKE, BERNADETTE      DUNLOW, MANDY</a:t>
                      </a:r>
                    </a:p>
                  </a:txBody>
                  <a:tcPr marL="5578" marR="5578" marT="5578" marB="0"/>
                </a:tc>
                <a:tc>
                  <a:txBody>
                    <a:bodyPr/>
                    <a:lstStyle/>
                    <a:p>
                      <a:pPr algn="ctr" fontAlgn="b"/>
                      <a:r>
                        <a:rPr lang="en-US" sz="900" b="0" i="0" u="none" strike="noStrike" dirty="0">
                          <a:effectLst/>
                          <a:latin typeface="Trebuchet MS" panose="020B0603020202020204" pitchFamily="34" charset="0"/>
                        </a:rPr>
                        <a:t>PHN II – General Clinic             Administrative Assistant II</a:t>
                      </a:r>
                    </a:p>
                  </a:txBody>
                  <a:tcPr marL="5578" marR="5578" marT="5578" marB="0" anchor="b"/>
                </a:tc>
                <a:extLst>
                  <a:ext uri="{0D108BD9-81ED-4DB2-BD59-A6C34878D82A}">
                    <a16:rowId xmlns:a16="http://schemas.microsoft.com/office/drawing/2014/main" val="3091006130"/>
                  </a:ext>
                </a:extLst>
              </a:tr>
              <a:tr h="291677">
                <a:tc>
                  <a:txBody>
                    <a:bodyPr/>
                    <a:lstStyle/>
                    <a:p>
                      <a:pPr algn="ctr" fontAlgn="t"/>
                      <a:r>
                        <a:rPr lang="en-US" sz="900" b="0" i="0" u="none" strike="noStrike" dirty="0">
                          <a:effectLst/>
                          <a:latin typeface="Trebuchet MS" panose="020B0603020202020204" pitchFamily="34" charset="0"/>
                        </a:rPr>
                        <a:t>EDWARDS, TINA</a:t>
                      </a:r>
                    </a:p>
                    <a:p>
                      <a:pPr algn="ctr" fontAlgn="t"/>
                      <a:r>
                        <a:rPr lang="en-US" sz="900" b="0" i="0" u="none" strike="noStrike" dirty="0">
                          <a:effectLst/>
                          <a:latin typeface="Trebuchet MS" panose="020B0603020202020204" pitchFamily="34" charset="0"/>
                        </a:rPr>
                        <a:t>EVERETTE, CYNTHIA</a:t>
                      </a:r>
                    </a:p>
                  </a:txBody>
                  <a:tcPr marL="5578" marR="5578" marT="5578" marB="0"/>
                </a:tc>
                <a:tc>
                  <a:txBody>
                    <a:bodyPr/>
                    <a:lstStyle/>
                    <a:p>
                      <a:pPr algn="ctr" fontAlgn="b"/>
                      <a:r>
                        <a:rPr lang="en-US" sz="900" b="0" i="0" u="none" strike="noStrike" dirty="0">
                          <a:effectLst/>
                          <a:latin typeface="Trebuchet MS" panose="020B0603020202020204" pitchFamily="34" charset="0"/>
                        </a:rPr>
                        <a:t>Medical Lab Technologist I                   PHN II – Communicable Disease</a:t>
                      </a:r>
                    </a:p>
                  </a:txBody>
                  <a:tcPr marL="5578" marR="5578" marT="5578" marB="0" anchor="b"/>
                </a:tc>
                <a:extLst>
                  <a:ext uri="{0D108BD9-81ED-4DB2-BD59-A6C34878D82A}">
                    <a16:rowId xmlns:a16="http://schemas.microsoft.com/office/drawing/2014/main" val="351125101"/>
                  </a:ext>
                </a:extLst>
              </a:tr>
              <a:tr h="291677">
                <a:tc>
                  <a:txBody>
                    <a:bodyPr/>
                    <a:lstStyle/>
                    <a:p>
                      <a:pPr algn="ctr" fontAlgn="t"/>
                      <a:r>
                        <a:rPr lang="en-US" sz="900" b="0" i="0" u="none" strike="noStrike" dirty="0">
                          <a:effectLst/>
                          <a:latin typeface="Trebuchet MS" panose="020B0603020202020204" pitchFamily="34" charset="0"/>
                        </a:rPr>
                        <a:t>FAISON, CATHERINE      FINER, WENDY</a:t>
                      </a:r>
                    </a:p>
                  </a:txBody>
                  <a:tcPr marL="5578" marR="5578" marT="5578" marB="0"/>
                </a:tc>
                <a:tc>
                  <a:txBody>
                    <a:bodyPr/>
                    <a:lstStyle/>
                    <a:p>
                      <a:pPr algn="ctr" fontAlgn="b"/>
                      <a:r>
                        <a:rPr lang="en-US" sz="900" b="0" i="0" u="none" strike="noStrike" dirty="0">
                          <a:effectLst/>
                          <a:latin typeface="Trebuchet MS" panose="020B0603020202020204" pitchFamily="34" charset="0"/>
                        </a:rPr>
                        <a:t>Processing Assistant IV – WIC               PHN II – Child Health  </a:t>
                      </a:r>
                    </a:p>
                  </a:txBody>
                  <a:tcPr marL="5578" marR="5578" marT="5578" marB="0" anchor="b"/>
                </a:tc>
                <a:extLst>
                  <a:ext uri="{0D108BD9-81ED-4DB2-BD59-A6C34878D82A}">
                    <a16:rowId xmlns:a16="http://schemas.microsoft.com/office/drawing/2014/main" val="2468151004"/>
                  </a:ext>
                </a:extLst>
              </a:tr>
              <a:tr h="291677">
                <a:tc>
                  <a:txBody>
                    <a:bodyPr/>
                    <a:lstStyle/>
                    <a:p>
                      <a:pPr algn="ctr" fontAlgn="t"/>
                      <a:r>
                        <a:rPr lang="en-US" sz="900" b="0" i="0" u="none" strike="noStrike" dirty="0">
                          <a:effectLst/>
                          <a:latin typeface="Trebuchet MS" panose="020B0603020202020204" pitchFamily="34" charset="0"/>
                        </a:rPr>
                        <a:t>FINNEY, SUSAN         FLYTHE, LANA</a:t>
                      </a:r>
                    </a:p>
                  </a:txBody>
                  <a:tcPr marL="5578" marR="5578" marT="5578" marB="0"/>
                </a:tc>
                <a:tc>
                  <a:txBody>
                    <a:bodyPr/>
                    <a:lstStyle/>
                    <a:p>
                      <a:pPr algn="ctr" fontAlgn="b"/>
                      <a:r>
                        <a:rPr lang="en-US" sz="900" b="0" i="0" u="none" strike="noStrike" dirty="0">
                          <a:effectLst/>
                          <a:latin typeface="Trebuchet MS" panose="020B0603020202020204" pitchFamily="34" charset="0"/>
                        </a:rPr>
                        <a:t>PHN Supervisor II – Home Health      Accounting Clerk IV</a:t>
                      </a:r>
                    </a:p>
                  </a:txBody>
                  <a:tcPr marL="5578" marR="5578" marT="5578" marB="0" anchor="b"/>
                </a:tc>
                <a:extLst>
                  <a:ext uri="{0D108BD9-81ED-4DB2-BD59-A6C34878D82A}">
                    <a16:rowId xmlns:a16="http://schemas.microsoft.com/office/drawing/2014/main" val="438975741"/>
                  </a:ext>
                </a:extLst>
              </a:tr>
              <a:tr h="332240">
                <a:tc>
                  <a:txBody>
                    <a:bodyPr/>
                    <a:lstStyle/>
                    <a:p>
                      <a:pPr algn="ctr" fontAlgn="t"/>
                      <a:r>
                        <a:rPr lang="en-US" sz="900" b="0" i="0" u="none" strike="noStrike" dirty="0">
                          <a:effectLst/>
                          <a:latin typeface="Trebuchet MS" panose="020B0603020202020204" pitchFamily="34" charset="0"/>
                        </a:rPr>
                        <a:t>FLYTHE, TINA               GARY, KYSHA</a:t>
                      </a:r>
                    </a:p>
                  </a:txBody>
                  <a:tcPr marL="5578" marR="5578" marT="5578" marB="0"/>
                </a:tc>
                <a:tc>
                  <a:txBody>
                    <a:bodyPr/>
                    <a:lstStyle/>
                    <a:p>
                      <a:pPr algn="ctr" fontAlgn="b"/>
                      <a:r>
                        <a:rPr lang="en-US" sz="900" b="0" i="0" u="none" strike="noStrike" dirty="0">
                          <a:effectLst/>
                          <a:latin typeface="Trebuchet MS" panose="020B0603020202020204" pitchFamily="34" charset="0"/>
                        </a:rPr>
                        <a:t>Processing Assistant IV – MH/FP Appts  Health Educator I</a:t>
                      </a:r>
                    </a:p>
                  </a:txBody>
                  <a:tcPr marL="5578" marR="5578" marT="5578" marB="0" anchor="b"/>
                </a:tc>
                <a:extLst>
                  <a:ext uri="{0D108BD9-81ED-4DB2-BD59-A6C34878D82A}">
                    <a16:rowId xmlns:a16="http://schemas.microsoft.com/office/drawing/2014/main" val="1427083049"/>
                  </a:ext>
                </a:extLst>
              </a:tr>
              <a:tr h="291677">
                <a:tc>
                  <a:txBody>
                    <a:bodyPr/>
                    <a:lstStyle/>
                    <a:p>
                      <a:pPr algn="ctr" fontAlgn="t"/>
                      <a:r>
                        <a:rPr lang="en-US" sz="900" b="0" i="0" u="none" strike="noStrike" dirty="0">
                          <a:effectLst/>
                          <a:latin typeface="Trebuchet MS" panose="020B0603020202020204" pitchFamily="34" charset="0"/>
                        </a:rPr>
                        <a:t>GIBBS, MISTY            GLOVER, ELLEN</a:t>
                      </a:r>
                    </a:p>
                  </a:txBody>
                  <a:tcPr marL="5578" marR="5578" marT="5578" marB="0"/>
                </a:tc>
                <a:tc>
                  <a:txBody>
                    <a:bodyPr/>
                    <a:lstStyle/>
                    <a:p>
                      <a:pPr algn="ctr" fontAlgn="b"/>
                      <a:r>
                        <a:rPr lang="en-US" sz="900" b="0" i="0" u="none" strike="noStrike" dirty="0">
                          <a:effectLst/>
                          <a:latin typeface="Trebuchet MS" panose="020B0603020202020204" pitchFamily="34" charset="0"/>
                        </a:rPr>
                        <a:t>Human Services Planner, Evaluator II   PHN II – Contract</a:t>
                      </a:r>
                    </a:p>
                  </a:txBody>
                  <a:tcPr marL="5578" marR="5578" marT="5578" marB="0" anchor="b"/>
                </a:tc>
                <a:extLst>
                  <a:ext uri="{0D108BD9-81ED-4DB2-BD59-A6C34878D82A}">
                    <a16:rowId xmlns:a16="http://schemas.microsoft.com/office/drawing/2014/main" val="3576828304"/>
                  </a:ext>
                </a:extLst>
              </a:tr>
              <a:tr h="291677">
                <a:tc>
                  <a:txBody>
                    <a:bodyPr/>
                    <a:lstStyle/>
                    <a:p>
                      <a:pPr algn="ctr" fontAlgn="t"/>
                      <a:endParaRPr lang="en-US" sz="900" b="0" i="0" u="none" strike="noStrike" dirty="0">
                        <a:effectLst/>
                        <a:latin typeface="Trebuchet MS" panose="020B0603020202020204" pitchFamily="34" charset="0"/>
                      </a:endParaRPr>
                    </a:p>
                  </a:txBody>
                  <a:tcPr marL="5578" marR="5578" marT="5578" marB="0"/>
                </a:tc>
                <a:tc>
                  <a:txBody>
                    <a:bodyPr/>
                    <a:lstStyle/>
                    <a:p>
                      <a:pPr algn="ctr" fontAlgn="b"/>
                      <a:endParaRPr lang="en-US" sz="900" b="0" i="0" u="none" strike="noStrike" dirty="0">
                        <a:effectLst/>
                        <a:latin typeface="Trebuchet MS" panose="020B0603020202020204" pitchFamily="34" charset="0"/>
                      </a:endParaRPr>
                    </a:p>
                  </a:txBody>
                  <a:tcPr marL="5578" marR="5578" marT="5578" marB="0" anchor="b"/>
                </a:tc>
                <a:extLst>
                  <a:ext uri="{0D108BD9-81ED-4DB2-BD59-A6C34878D82A}">
                    <a16:rowId xmlns:a16="http://schemas.microsoft.com/office/drawing/2014/main" val="3980984963"/>
                  </a:ext>
                </a:extLst>
              </a:tr>
              <a:tr h="291677">
                <a:tc>
                  <a:txBody>
                    <a:bodyPr/>
                    <a:lstStyle/>
                    <a:p>
                      <a:pPr algn="ctr" fontAlgn="t"/>
                      <a:endParaRPr lang="en-US" sz="900" b="0" i="0" u="none" strike="noStrike" dirty="0">
                        <a:effectLst/>
                        <a:latin typeface="Trebuchet MS" panose="020B0603020202020204" pitchFamily="34" charset="0"/>
                      </a:endParaRPr>
                    </a:p>
                  </a:txBody>
                  <a:tcPr marL="5578" marR="5578" marT="5578" marB="0"/>
                </a:tc>
                <a:tc>
                  <a:txBody>
                    <a:bodyPr/>
                    <a:lstStyle/>
                    <a:p>
                      <a:pPr algn="ctr" fontAlgn="b"/>
                      <a:endParaRPr lang="en-US" sz="900" b="0" i="0" u="none" strike="noStrike" dirty="0">
                        <a:effectLst/>
                        <a:latin typeface="Trebuchet MS" panose="020B0603020202020204" pitchFamily="34" charset="0"/>
                      </a:endParaRPr>
                    </a:p>
                  </a:txBody>
                  <a:tcPr marL="5578" marR="5578" marT="5578" marB="0" anchor="b"/>
                </a:tc>
                <a:extLst>
                  <a:ext uri="{0D108BD9-81ED-4DB2-BD59-A6C34878D82A}">
                    <a16:rowId xmlns:a16="http://schemas.microsoft.com/office/drawing/2014/main" val="3748842743"/>
                  </a:ext>
                </a:extLst>
              </a:tr>
              <a:tr h="291677">
                <a:tc>
                  <a:txBody>
                    <a:bodyPr/>
                    <a:lstStyle/>
                    <a:p>
                      <a:pPr algn="ctr" fontAlgn="t"/>
                      <a:endParaRPr lang="en-US" sz="900" b="0" i="0" u="none" strike="noStrike" dirty="0">
                        <a:effectLst/>
                        <a:latin typeface="Trebuchet MS" panose="020B0603020202020204" pitchFamily="34" charset="0"/>
                      </a:endParaRPr>
                    </a:p>
                  </a:txBody>
                  <a:tcPr marL="5578" marR="5578" marT="5578" marB="0"/>
                </a:tc>
                <a:tc>
                  <a:txBody>
                    <a:bodyPr/>
                    <a:lstStyle/>
                    <a:p>
                      <a:pPr algn="ctr" fontAlgn="b"/>
                      <a:endParaRPr lang="en-US" sz="900" b="0" i="0" u="none" strike="noStrike" dirty="0">
                        <a:effectLst/>
                        <a:latin typeface="Trebuchet MS" panose="020B0603020202020204" pitchFamily="34" charset="0"/>
                      </a:endParaRPr>
                    </a:p>
                  </a:txBody>
                  <a:tcPr marL="5578" marR="5578" marT="5578" marB="0" anchor="b"/>
                </a:tc>
                <a:extLst>
                  <a:ext uri="{0D108BD9-81ED-4DB2-BD59-A6C34878D82A}">
                    <a16:rowId xmlns:a16="http://schemas.microsoft.com/office/drawing/2014/main" val="3726064365"/>
                  </a:ext>
                </a:extLst>
              </a:tr>
            </a:tbl>
          </a:graphicData>
        </a:graphic>
      </p:graphicFrame>
      <p:graphicFrame>
        <p:nvGraphicFramePr>
          <p:cNvPr id="9" name="Table 8">
            <a:extLst>
              <a:ext uri="{FF2B5EF4-FFF2-40B4-BE49-F238E27FC236}">
                <a16:creationId xmlns:a16="http://schemas.microsoft.com/office/drawing/2014/main" id="{4262A6ED-45AD-4A4B-AC5D-6F063CF943B2}"/>
              </a:ext>
            </a:extLst>
          </p:cNvPr>
          <p:cNvGraphicFramePr>
            <a:graphicFrameLocks noGrp="1"/>
          </p:cNvGraphicFramePr>
          <p:nvPr>
            <p:extLst>
              <p:ext uri="{D42A27DB-BD31-4B8C-83A1-F6EECF244321}">
                <p14:modId xmlns:p14="http://schemas.microsoft.com/office/powerpoint/2010/main" val="4259107874"/>
              </p:ext>
            </p:extLst>
          </p:nvPr>
        </p:nvGraphicFramePr>
        <p:xfrm>
          <a:off x="4753174" y="1609312"/>
          <a:ext cx="3933627" cy="4868522"/>
        </p:xfrm>
        <a:graphic>
          <a:graphicData uri="http://schemas.openxmlformats.org/drawingml/2006/table">
            <a:tbl>
              <a:tblPr>
                <a:tableStyleId>{5C22544A-7EE6-4342-B048-85BDC9FD1C3A}</a:tableStyleId>
              </a:tblPr>
              <a:tblGrid>
                <a:gridCol w="1316613">
                  <a:extLst>
                    <a:ext uri="{9D8B030D-6E8A-4147-A177-3AD203B41FA5}">
                      <a16:colId xmlns:a16="http://schemas.microsoft.com/office/drawing/2014/main" val="3161346800"/>
                    </a:ext>
                  </a:extLst>
                </a:gridCol>
                <a:gridCol w="1975062">
                  <a:extLst>
                    <a:ext uri="{9D8B030D-6E8A-4147-A177-3AD203B41FA5}">
                      <a16:colId xmlns:a16="http://schemas.microsoft.com/office/drawing/2014/main" val="3985040301"/>
                    </a:ext>
                  </a:extLst>
                </a:gridCol>
                <a:gridCol w="320976">
                  <a:extLst>
                    <a:ext uri="{9D8B030D-6E8A-4147-A177-3AD203B41FA5}">
                      <a16:colId xmlns:a16="http://schemas.microsoft.com/office/drawing/2014/main" val="2518449995"/>
                    </a:ext>
                  </a:extLst>
                </a:gridCol>
                <a:gridCol w="320976">
                  <a:extLst>
                    <a:ext uri="{9D8B030D-6E8A-4147-A177-3AD203B41FA5}">
                      <a16:colId xmlns:a16="http://schemas.microsoft.com/office/drawing/2014/main" val="1016458512"/>
                    </a:ext>
                  </a:extLst>
                </a:gridCol>
              </a:tblGrid>
              <a:tr h="353092">
                <a:tc>
                  <a:txBody>
                    <a:bodyPr/>
                    <a:lstStyle/>
                    <a:p>
                      <a:pPr algn="ctr" fontAlgn="t"/>
                      <a:r>
                        <a:rPr lang="en-US" sz="900" b="0" i="0" u="none" strike="noStrike" dirty="0">
                          <a:effectLst/>
                          <a:latin typeface="Trebuchet MS" panose="020B0603020202020204" pitchFamily="34" charset="0"/>
                        </a:rPr>
                        <a:t>GRIFFIES, ROBIN         HORSLEY, EDWIN</a:t>
                      </a:r>
                    </a:p>
                  </a:txBody>
                  <a:tcPr marL="5578" marR="5578" marT="5578" marB="0"/>
                </a:tc>
                <a:tc>
                  <a:txBody>
                    <a:bodyPr/>
                    <a:lstStyle/>
                    <a:p>
                      <a:pPr algn="ctr" fontAlgn="b"/>
                      <a:r>
                        <a:rPr lang="en-US" sz="900" b="0" i="0" u="none" strike="noStrike" dirty="0">
                          <a:effectLst/>
                          <a:latin typeface="Trebuchet MS" panose="020B0603020202020204" pitchFamily="34" charset="0"/>
                        </a:rPr>
                        <a:t>PHN II – Home Health                 Processing Assistant IV – Child </a:t>
                      </a:r>
                      <a:r>
                        <a:rPr lang="en-US" sz="900" b="0" i="0" u="none" strike="noStrike" dirty="0" err="1">
                          <a:effectLst/>
                          <a:latin typeface="Trebuchet MS" panose="020B0603020202020204" pitchFamily="34" charset="0"/>
                        </a:rPr>
                        <a:t>Hlth</a:t>
                      </a:r>
                      <a:r>
                        <a:rPr lang="en-US" sz="900" b="0" i="0" u="none" strike="noStrike" dirty="0">
                          <a:effectLst/>
                          <a:latin typeface="Trebuchet MS" panose="020B0603020202020204" pitchFamily="34" charset="0"/>
                        </a:rPr>
                        <a:t> Appts</a:t>
                      </a:r>
                    </a:p>
                  </a:txBody>
                  <a:tcPr marL="5578" marR="5578" marT="5578" marB="0" anchor="b"/>
                </a:tc>
                <a:tc>
                  <a:txBody>
                    <a:bodyPr/>
                    <a:lstStyle/>
                    <a:p>
                      <a:pPr algn="l" fontAlgn="b"/>
                      <a:endParaRPr lang="en-US" sz="400" b="0" i="0" u="none" strike="noStrike" dirty="0">
                        <a:effectLst/>
                        <a:latin typeface="Arial" panose="020B0604020202020204" pitchFamily="34" charset="0"/>
                      </a:endParaRPr>
                    </a:p>
                  </a:txBody>
                  <a:tcPr marL="4246" marR="4246" marT="4246" marB="0" anchor="b"/>
                </a:tc>
                <a:tc>
                  <a:txBody>
                    <a:bodyPr/>
                    <a:lstStyle/>
                    <a:p>
                      <a:pPr algn="l" fontAlgn="b"/>
                      <a:endParaRPr lang="en-US" sz="400" b="0" i="0" u="none" strike="noStrike">
                        <a:effectLst/>
                        <a:latin typeface="Arial" panose="020B0604020202020204" pitchFamily="34" charset="0"/>
                      </a:endParaRPr>
                    </a:p>
                  </a:txBody>
                  <a:tcPr marL="4246" marR="4246" marT="4246" marB="0" anchor="b"/>
                </a:tc>
                <a:extLst>
                  <a:ext uri="{0D108BD9-81ED-4DB2-BD59-A6C34878D82A}">
                    <a16:rowId xmlns:a16="http://schemas.microsoft.com/office/drawing/2014/main" val="1628898491"/>
                  </a:ext>
                </a:extLst>
              </a:tr>
              <a:tr h="236969">
                <a:tc>
                  <a:txBody>
                    <a:bodyPr/>
                    <a:lstStyle/>
                    <a:p>
                      <a:pPr algn="ctr" fontAlgn="t"/>
                      <a:r>
                        <a:rPr lang="en-US" sz="900" b="0" i="0" u="none" strike="noStrike" dirty="0">
                          <a:effectLst/>
                          <a:latin typeface="Trebuchet MS" panose="020B0603020202020204" pitchFamily="34" charset="0"/>
                        </a:rPr>
                        <a:t>HOWARD, KATIE         JOHNSON, JULIA</a:t>
                      </a:r>
                    </a:p>
                  </a:txBody>
                  <a:tcPr marL="5578" marR="5578" marT="5578" marB="0"/>
                </a:tc>
                <a:tc>
                  <a:txBody>
                    <a:bodyPr/>
                    <a:lstStyle/>
                    <a:p>
                      <a:pPr algn="ctr" fontAlgn="b"/>
                      <a:r>
                        <a:rPr lang="en-US" sz="900" b="0" i="0" u="none" strike="noStrike" dirty="0">
                          <a:effectLst/>
                          <a:latin typeface="Trebuchet MS" panose="020B0603020202020204" pitchFamily="34" charset="0"/>
                        </a:rPr>
                        <a:t>Environ. Health  Specialist-Onsite  PHN II – MH/FP</a:t>
                      </a:r>
                    </a:p>
                  </a:txBody>
                  <a:tcPr marL="5578" marR="5578" marT="5578" marB="0" anchor="b"/>
                </a:tc>
                <a:tc>
                  <a:txBody>
                    <a:bodyPr/>
                    <a:lstStyle/>
                    <a:p>
                      <a:pPr algn="l" fontAlgn="b"/>
                      <a:endParaRPr lang="en-US" sz="400" b="0" i="0" u="none" strike="noStrike" dirty="0">
                        <a:effectLst/>
                        <a:latin typeface="Arial" panose="020B0604020202020204" pitchFamily="34" charset="0"/>
                      </a:endParaRPr>
                    </a:p>
                  </a:txBody>
                  <a:tcPr marL="4246" marR="4246" marT="4246" marB="0" anchor="b"/>
                </a:tc>
                <a:tc>
                  <a:txBody>
                    <a:bodyPr/>
                    <a:lstStyle/>
                    <a:p>
                      <a:pPr algn="l" fontAlgn="b"/>
                      <a:endParaRPr lang="en-US" sz="400" b="0" i="0" u="none" strike="noStrike">
                        <a:effectLst/>
                        <a:latin typeface="Arial" panose="020B0604020202020204" pitchFamily="34" charset="0"/>
                      </a:endParaRPr>
                    </a:p>
                  </a:txBody>
                  <a:tcPr marL="4246" marR="4246" marT="4246" marB="0" anchor="b"/>
                </a:tc>
                <a:extLst>
                  <a:ext uri="{0D108BD9-81ED-4DB2-BD59-A6C34878D82A}">
                    <a16:rowId xmlns:a16="http://schemas.microsoft.com/office/drawing/2014/main" val="4025986162"/>
                  </a:ext>
                </a:extLst>
              </a:tr>
              <a:tr h="353092">
                <a:tc>
                  <a:txBody>
                    <a:bodyPr/>
                    <a:lstStyle/>
                    <a:p>
                      <a:pPr algn="ctr" fontAlgn="t"/>
                      <a:r>
                        <a:rPr lang="en-US" sz="900" b="0" i="0" u="none" strike="noStrike" dirty="0">
                          <a:effectLst/>
                          <a:latin typeface="Trebuchet MS" panose="020B0603020202020204" pitchFamily="34" charset="0"/>
                        </a:rPr>
                        <a:t>JONES, KRISTY              LEARY, LATONIA</a:t>
                      </a:r>
                    </a:p>
                  </a:txBody>
                  <a:tcPr marL="5578" marR="5578" marT="5578" marB="0"/>
                </a:tc>
                <a:tc>
                  <a:txBody>
                    <a:bodyPr/>
                    <a:lstStyle/>
                    <a:p>
                      <a:pPr algn="ctr" fontAlgn="b"/>
                      <a:r>
                        <a:rPr lang="en-US" sz="900" b="0" i="0" u="none" strike="noStrike" dirty="0">
                          <a:effectLst/>
                          <a:latin typeface="Trebuchet MS" panose="020B0603020202020204" pitchFamily="34" charset="0"/>
                        </a:rPr>
                        <a:t>Animal Shelter Attendant                Patient Relations Rep. V – Billing </a:t>
                      </a:r>
                      <a:r>
                        <a:rPr lang="en-US" sz="900" b="0" i="0" u="none" strike="noStrike" dirty="0" err="1">
                          <a:effectLst/>
                          <a:latin typeface="Trebuchet MS" panose="020B0603020202020204" pitchFamily="34" charset="0"/>
                        </a:rPr>
                        <a:t>Spvr</a:t>
                      </a:r>
                      <a:r>
                        <a:rPr lang="en-US" sz="900" b="0" i="0" u="none" strike="noStrike" dirty="0">
                          <a:effectLst/>
                          <a:latin typeface="Trebuchet MS" panose="020B0603020202020204" pitchFamily="34" charset="0"/>
                        </a:rPr>
                        <a:t>.</a:t>
                      </a:r>
                    </a:p>
                  </a:txBody>
                  <a:tcPr marL="5578" marR="5578" marT="5578" marB="0" anchor="b"/>
                </a:tc>
                <a:tc>
                  <a:txBody>
                    <a:bodyPr/>
                    <a:lstStyle/>
                    <a:p>
                      <a:pPr algn="l" fontAlgn="b"/>
                      <a:endParaRPr lang="en-US" sz="400" b="0" i="0" u="none" strike="noStrike" dirty="0">
                        <a:effectLst/>
                        <a:latin typeface="Arial" panose="020B0604020202020204" pitchFamily="34" charset="0"/>
                      </a:endParaRPr>
                    </a:p>
                  </a:txBody>
                  <a:tcPr marL="4246" marR="4246" marT="4246" marB="0" anchor="b"/>
                </a:tc>
                <a:tc>
                  <a:txBody>
                    <a:bodyPr/>
                    <a:lstStyle/>
                    <a:p>
                      <a:pPr algn="l" fontAlgn="b"/>
                      <a:endParaRPr lang="en-US" sz="400" b="0" i="0" u="none" strike="noStrike">
                        <a:effectLst/>
                        <a:latin typeface="Arial" panose="020B0604020202020204" pitchFamily="34" charset="0"/>
                      </a:endParaRPr>
                    </a:p>
                  </a:txBody>
                  <a:tcPr marL="4246" marR="4246" marT="4246" marB="0" anchor="b"/>
                </a:tc>
                <a:extLst>
                  <a:ext uri="{0D108BD9-81ED-4DB2-BD59-A6C34878D82A}">
                    <a16:rowId xmlns:a16="http://schemas.microsoft.com/office/drawing/2014/main" val="3588357091"/>
                  </a:ext>
                </a:extLst>
              </a:tr>
              <a:tr h="236969">
                <a:tc>
                  <a:txBody>
                    <a:bodyPr/>
                    <a:lstStyle/>
                    <a:p>
                      <a:pPr algn="ctr" fontAlgn="t"/>
                      <a:r>
                        <a:rPr lang="en-US" sz="900" b="0" i="0" u="none" strike="noStrike" dirty="0">
                          <a:effectLst/>
                          <a:latin typeface="Trebuchet MS" panose="020B0603020202020204" pitchFamily="34" charset="0"/>
                        </a:rPr>
                        <a:t>LEGGETT, BRETT   MATTHEWS, CINDY</a:t>
                      </a:r>
                    </a:p>
                  </a:txBody>
                  <a:tcPr marL="5578" marR="5578" marT="5578" marB="0"/>
                </a:tc>
                <a:tc>
                  <a:txBody>
                    <a:bodyPr/>
                    <a:lstStyle/>
                    <a:p>
                      <a:pPr algn="ctr" fontAlgn="t"/>
                      <a:r>
                        <a:rPr lang="en-US" sz="900" b="0" i="0" u="none" strike="noStrike" dirty="0">
                          <a:effectLst/>
                          <a:latin typeface="Trebuchet MS" panose="020B0603020202020204" pitchFamily="34" charset="0"/>
                        </a:rPr>
                        <a:t>PHN II – Home Health                    LPN II  Home Health</a:t>
                      </a:r>
                    </a:p>
                  </a:txBody>
                  <a:tcPr marL="5578" marR="5578" marT="5578" marB="0"/>
                </a:tc>
                <a:tc>
                  <a:txBody>
                    <a:bodyPr/>
                    <a:lstStyle/>
                    <a:p>
                      <a:pPr algn="l" fontAlgn="b"/>
                      <a:endParaRPr lang="en-US" sz="400" b="0" i="0" u="none" strike="noStrike" dirty="0">
                        <a:effectLst/>
                        <a:latin typeface="Arial" panose="020B0604020202020204" pitchFamily="34" charset="0"/>
                      </a:endParaRPr>
                    </a:p>
                  </a:txBody>
                  <a:tcPr marL="4246" marR="4246" marT="4246" marB="0" anchor="b"/>
                </a:tc>
                <a:tc>
                  <a:txBody>
                    <a:bodyPr/>
                    <a:lstStyle/>
                    <a:p>
                      <a:pPr algn="l" fontAlgn="b"/>
                      <a:endParaRPr lang="en-US" sz="400" b="0" i="0" u="none" strike="noStrike">
                        <a:effectLst/>
                        <a:latin typeface="Arial" panose="020B0604020202020204" pitchFamily="34" charset="0"/>
                      </a:endParaRPr>
                    </a:p>
                  </a:txBody>
                  <a:tcPr marL="4246" marR="4246" marT="4246" marB="0" anchor="b"/>
                </a:tc>
                <a:extLst>
                  <a:ext uri="{0D108BD9-81ED-4DB2-BD59-A6C34878D82A}">
                    <a16:rowId xmlns:a16="http://schemas.microsoft.com/office/drawing/2014/main" val="581179273"/>
                  </a:ext>
                </a:extLst>
              </a:tr>
              <a:tr h="353092">
                <a:tc>
                  <a:txBody>
                    <a:bodyPr/>
                    <a:lstStyle/>
                    <a:p>
                      <a:pPr algn="ctr" fontAlgn="t"/>
                      <a:endParaRPr lang="en-US" sz="900" b="0" i="0" u="none" strike="noStrike" dirty="0">
                        <a:effectLst/>
                        <a:latin typeface="Trebuchet MS" panose="020B0603020202020204" pitchFamily="34" charset="0"/>
                      </a:endParaRPr>
                    </a:p>
                    <a:p>
                      <a:pPr algn="ctr" fontAlgn="t"/>
                      <a:r>
                        <a:rPr lang="en-US" sz="900" b="0" i="0" u="none" strike="noStrike" dirty="0">
                          <a:effectLst/>
                          <a:latin typeface="Trebuchet MS" panose="020B0603020202020204" pitchFamily="34" charset="0"/>
                        </a:rPr>
                        <a:t>PEARSON, ANGELO  PERSON, SHEILA</a:t>
                      </a:r>
                    </a:p>
                  </a:txBody>
                  <a:tcPr marL="5578" marR="5578" marT="5578" marB="0"/>
                </a:tc>
                <a:tc>
                  <a:txBody>
                    <a:bodyPr/>
                    <a:lstStyle/>
                    <a:p>
                      <a:pPr algn="ctr" fontAlgn="b"/>
                      <a:r>
                        <a:rPr lang="en-US" sz="900" b="0" i="0" u="none" strike="noStrike" dirty="0">
                          <a:effectLst/>
                          <a:latin typeface="Trebuchet MS" panose="020B0603020202020204" pitchFamily="34" charset="0"/>
                        </a:rPr>
                        <a:t>Animal Welfare Services </a:t>
                      </a:r>
                      <a:r>
                        <a:rPr lang="en-US" sz="900" b="0" i="0" u="none" strike="noStrike" dirty="0" err="1">
                          <a:effectLst/>
                          <a:latin typeface="Trebuchet MS" panose="020B0603020202020204" pitchFamily="34" charset="0"/>
                        </a:rPr>
                        <a:t>Spvr</a:t>
                      </a:r>
                      <a:r>
                        <a:rPr lang="en-US" sz="900" b="0" i="0" u="none" strike="noStrike" dirty="0">
                          <a:effectLst/>
                          <a:latin typeface="Trebuchet MS" panose="020B0603020202020204" pitchFamily="34" charset="0"/>
                        </a:rPr>
                        <a:t>.   Nutritionist II – WIC Director</a:t>
                      </a:r>
                    </a:p>
                  </a:txBody>
                  <a:tcPr marL="5578" marR="5578" marT="5578" marB="0" anchor="b"/>
                </a:tc>
                <a:tc>
                  <a:txBody>
                    <a:bodyPr/>
                    <a:lstStyle/>
                    <a:p>
                      <a:endParaRPr lang="en-US" dirty="0"/>
                    </a:p>
                  </a:txBody>
                  <a:tcPr/>
                </a:tc>
                <a:tc>
                  <a:txBody>
                    <a:bodyPr/>
                    <a:lstStyle/>
                    <a:p>
                      <a:pPr algn="l" fontAlgn="b"/>
                      <a:endParaRPr lang="en-US" sz="400" b="0" i="0" u="none" strike="noStrike">
                        <a:effectLst/>
                        <a:latin typeface="Arial" panose="020B0604020202020204" pitchFamily="34" charset="0"/>
                      </a:endParaRPr>
                    </a:p>
                  </a:txBody>
                  <a:tcPr marL="4246" marR="4246" marT="4246" marB="0" anchor="b"/>
                </a:tc>
                <a:extLst>
                  <a:ext uri="{0D108BD9-81ED-4DB2-BD59-A6C34878D82A}">
                    <a16:rowId xmlns:a16="http://schemas.microsoft.com/office/drawing/2014/main" val="294199996"/>
                  </a:ext>
                </a:extLst>
              </a:tr>
              <a:tr h="236969">
                <a:tc>
                  <a:txBody>
                    <a:bodyPr/>
                    <a:lstStyle/>
                    <a:p>
                      <a:pPr algn="ctr" fontAlgn="t"/>
                      <a:r>
                        <a:rPr lang="en-US" sz="900" b="0" i="0" u="none" strike="noStrike" dirty="0">
                          <a:effectLst/>
                          <a:latin typeface="Trebuchet MS" panose="020B0603020202020204" pitchFamily="34" charset="0"/>
                        </a:rPr>
                        <a:t>PILAND, JAMIE      SIMMONS, MARY BETH</a:t>
                      </a:r>
                    </a:p>
                  </a:txBody>
                  <a:tcPr marL="5578" marR="5578" marT="5578" marB="0"/>
                </a:tc>
                <a:tc>
                  <a:txBody>
                    <a:bodyPr/>
                    <a:lstStyle/>
                    <a:p>
                      <a:pPr algn="ctr" fontAlgn="b"/>
                      <a:r>
                        <a:rPr lang="en-US" sz="900" b="0" i="0" u="none" strike="noStrike" dirty="0">
                          <a:effectLst/>
                          <a:latin typeface="Trebuchet MS" panose="020B0603020202020204" pitchFamily="34" charset="0"/>
                        </a:rPr>
                        <a:t>FNP                                        Patient Relations Rep. IV - Billing</a:t>
                      </a:r>
                    </a:p>
                  </a:txBody>
                  <a:tcPr marL="5578" marR="5578" marT="5578" marB="0" anchor="b"/>
                </a:tc>
                <a:tc>
                  <a:txBody>
                    <a:bodyPr/>
                    <a:lstStyle/>
                    <a:p>
                      <a:pPr algn="l" fontAlgn="b"/>
                      <a:endParaRPr lang="en-US" sz="400" b="0" i="0" u="none" strike="noStrike" dirty="0">
                        <a:effectLst/>
                        <a:latin typeface="Arial" panose="020B0604020202020204" pitchFamily="34" charset="0"/>
                      </a:endParaRPr>
                    </a:p>
                  </a:txBody>
                  <a:tcPr marL="4246" marR="4246" marT="4246" marB="0" anchor="b"/>
                </a:tc>
                <a:tc>
                  <a:txBody>
                    <a:bodyPr/>
                    <a:lstStyle/>
                    <a:p>
                      <a:pPr algn="l" fontAlgn="b"/>
                      <a:endParaRPr lang="en-US" sz="400" b="0" i="0" u="none" strike="noStrike">
                        <a:effectLst/>
                        <a:latin typeface="Arial" panose="020B0604020202020204" pitchFamily="34" charset="0"/>
                      </a:endParaRPr>
                    </a:p>
                  </a:txBody>
                  <a:tcPr marL="4246" marR="4246" marT="4246" marB="0" anchor="b"/>
                </a:tc>
                <a:extLst>
                  <a:ext uri="{0D108BD9-81ED-4DB2-BD59-A6C34878D82A}">
                    <a16:rowId xmlns:a16="http://schemas.microsoft.com/office/drawing/2014/main" val="764172734"/>
                  </a:ext>
                </a:extLst>
              </a:tr>
              <a:tr h="236969">
                <a:tc>
                  <a:txBody>
                    <a:bodyPr/>
                    <a:lstStyle/>
                    <a:p>
                      <a:pPr algn="ctr" fontAlgn="t"/>
                      <a:r>
                        <a:rPr lang="en-US" sz="900" b="0" i="0" u="none" strike="noStrike" dirty="0">
                          <a:effectLst/>
                          <a:latin typeface="Trebuchet MS" panose="020B0603020202020204" pitchFamily="34" charset="0"/>
                        </a:rPr>
                        <a:t>STEPHENS, BRITTANI</a:t>
                      </a:r>
                    </a:p>
                  </a:txBody>
                  <a:tcPr marL="5578" marR="5578" marT="5578" marB="0"/>
                </a:tc>
                <a:tc>
                  <a:txBody>
                    <a:bodyPr/>
                    <a:lstStyle/>
                    <a:p>
                      <a:pPr algn="ctr" fontAlgn="b"/>
                      <a:r>
                        <a:rPr lang="en-US" sz="900" b="0" i="0" u="none" strike="noStrike" dirty="0">
                          <a:effectLst/>
                          <a:latin typeface="Trebuchet MS" panose="020B0603020202020204" pitchFamily="34" charset="0"/>
                        </a:rPr>
                        <a:t>Environmental Health Specialist-Food &amp; Lodging</a:t>
                      </a:r>
                      <a:endParaRPr lang="en-US" sz="900" b="0" i="0" u="none" strike="noStrike" dirty="0">
                        <a:effectLst/>
                        <a:latin typeface="Arial" panose="020B0604020202020204" pitchFamily="34" charset="0"/>
                      </a:endParaRPr>
                    </a:p>
                  </a:txBody>
                  <a:tcPr marL="5578" marR="5578" marT="5578" marB="0" anchor="b"/>
                </a:tc>
                <a:tc>
                  <a:txBody>
                    <a:bodyPr/>
                    <a:lstStyle/>
                    <a:p>
                      <a:pPr algn="l" fontAlgn="b"/>
                      <a:endParaRPr lang="en-US" sz="400" b="0" i="0" u="none" strike="noStrike" dirty="0">
                        <a:effectLst/>
                        <a:latin typeface="Arial" panose="020B0604020202020204" pitchFamily="34" charset="0"/>
                      </a:endParaRPr>
                    </a:p>
                  </a:txBody>
                  <a:tcPr marL="4246" marR="4246" marT="4246" marB="0" anchor="b"/>
                </a:tc>
                <a:tc>
                  <a:txBody>
                    <a:bodyPr/>
                    <a:lstStyle/>
                    <a:p>
                      <a:pPr algn="l" fontAlgn="b"/>
                      <a:endParaRPr lang="en-US" sz="400" b="0" i="0" u="none" strike="noStrike">
                        <a:effectLst/>
                        <a:latin typeface="Arial" panose="020B0604020202020204" pitchFamily="34" charset="0"/>
                      </a:endParaRPr>
                    </a:p>
                  </a:txBody>
                  <a:tcPr marL="4246" marR="4246" marT="4246" marB="0" anchor="b"/>
                </a:tc>
                <a:extLst>
                  <a:ext uri="{0D108BD9-81ED-4DB2-BD59-A6C34878D82A}">
                    <a16:rowId xmlns:a16="http://schemas.microsoft.com/office/drawing/2014/main" val="1769339277"/>
                  </a:ext>
                </a:extLst>
              </a:tr>
              <a:tr h="236969">
                <a:tc>
                  <a:txBody>
                    <a:bodyPr/>
                    <a:lstStyle/>
                    <a:p>
                      <a:pPr algn="ctr" fontAlgn="t"/>
                      <a:r>
                        <a:rPr lang="en-US" sz="900" b="0" i="0" u="none" strike="noStrike" dirty="0">
                          <a:effectLst/>
                          <a:latin typeface="Trebuchet MS" panose="020B0603020202020204" pitchFamily="34" charset="0"/>
                        </a:rPr>
                        <a:t>TATE, KELLY             VICK, MEGAN</a:t>
                      </a:r>
                    </a:p>
                  </a:txBody>
                  <a:tcPr marL="5578" marR="5578" marT="5578" marB="0"/>
                </a:tc>
                <a:tc>
                  <a:txBody>
                    <a:bodyPr/>
                    <a:lstStyle/>
                    <a:p>
                      <a:pPr algn="ctr" fontAlgn="b"/>
                      <a:r>
                        <a:rPr lang="en-US" sz="900" b="0" i="0" u="none" strike="noStrike" dirty="0">
                          <a:effectLst/>
                          <a:latin typeface="Trebuchet MS" panose="020B0603020202020204" pitchFamily="34" charset="0"/>
                        </a:rPr>
                        <a:t>PHN Supervisor II – Clinic            Health Director</a:t>
                      </a:r>
                    </a:p>
                  </a:txBody>
                  <a:tcPr marL="5578" marR="5578" marT="5578" marB="0" anchor="b"/>
                </a:tc>
                <a:tc>
                  <a:txBody>
                    <a:bodyPr/>
                    <a:lstStyle/>
                    <a:p>
                      <a:pPr algn="l" fontAlgn="b"/>
                      <a:endParaRPr lang="en-US" sz="400" b="0" i="0" u="none" strike="noStrike" dirty="0">
                        <a:effectLst/>
                        <a:latin typeface="Arial" panose="020B0604020202020204" pitchFamily="34" charset="0"/>
                      </a:endParaRPr>
                    </a:p>
                  </a:txBody>
                  <a:tcPr marL="4246" marR="4246" marT="4246" marB="0" anchor="b"/>
                </a:tc>
                <a:tc>
                  <a:txBody>
                    <a:bodyPr/>
                    <a:lstStyle/>
                    <a:p>
                      <a:pPr algn="l" fontAlgn="b"/>
                      <a:endParaRPr lang="en-US" sz="400" b="0" i="0" u="none" strike="noStrike">
                        <a:effectLst/>
                        <a:latin typeface="Arial" panose="020B0604020202020204" pitchFamily="34" charset="0"/>
                      </a:endParaRPr>
                    </a:p>
                  </a:txBody>
                  <a:tcPr marL="4246" marR="4246" marT="4246" marB="0" anchor="b"/>
                </a:tc>
                <a:extLst>
                  <a:ext uri="{0D108BD9-81ED-4DB2-BD59-A6C34878D82A}">
                    <a16:rowId xmlns:a16="http://schemas.microsoft.com/office/drawing/2014/main" val="3273947530"/>
                  </a:ext>
                </a:extLst>
              </a:tr>
              <a:tr h="119718">
                <a:tc>
                  <a:txBody>
                    <a:bodyPr/>
                    <a:lstStyle/>
                    <a:p>
                      <a:pPr algn="ctr" fontAlgn="t"/>
                      <a:r>
                        <a:rPr lang="en-US" sz="900" b="0" i="0" u="none" strike="noStrike" dirty="0">
                          <a:effectLst/>
                          <a:latin typeface="Trebuchet MS" panose="020B0603020202020204" pitchFamily="34" charset="0"/>
                        </a:rPr>
                        <a:t>WARREN, CHERYL</a:t>
                      </a:r>
                    </a:p>
                  </a:txBody>
                  <a:tcPr marL="4246" marR="4246" marT="4246" marB="0"/>
                </a:tc>
                <a:tc>
                  <a:txBody>
                    <a:bodyPr/>
                    <a:lstStyle/>
                    <a:p>
                      <a:pPr algn="ctr" fontAlgn="b"/>
                      <a:r>
                        <a:rPr lang="en-US" sz="900" b="0" i="0" u="none" strike="noStrike" dirty="0">
                          <a:effectLst/>
                          <a:latin typeface="Trebuchet MS" panose="020B0603020202020204" pitchFamily="34" charset="0"/>
                        </a:rPr>
                        <a:t>Business Officer I</a:t>
                      </a:r>
                    </a:p>
                  </a:txBody>
                  <a:tcPr marL="4246" marR="4246" marT="4246" marB="0" anchor="b"/>
                </a:tc>
                <a:tc>
                  <a:txBody>
                    <a:bodyPr/>
                    <a:lstStyle/>
                    <a:p>
                      <a:pPr algn="l" fontAlgn="b"/>
                      <a:endParaRPr lang="en-US" sz="400" b="0" i="0" u="none" strike="noStrike" dirty="0">
                        <a:effectLst/>
                        <a:latin typeface="Arial" panose="020B0604020202020204" pitchFamily="34" charset="0"/>
                      </a:endParaRPr>
                    </a:p>
                  </a:txBody>
                  <a:tcPr marL="4246" marR="4246" marT="4246" marB="0" anchor="b"/>
                </a:tc>
                <a:tc>
                  <a:txBody>
                    <a:bodyPr/>
                    <a:lstStyle/>
                    <a:p>
                      <a:pPr algn="l" fontAlgn="b"/>
                      <a:endParaRPr lang="en-US" sz="400" b="0" i="0" u="none" strike="noStrike">
                        <a:effectLst/>
                        <a:latin typeface="Arial" panose="020B0604020202020204" pitchFamily="34" charset="0"/>
                      </a:endParaRPr>
                    </a:p>
                  </a:txBody>
                  <a:tcPr marL="4246" marR="4246" marT="4246" marB="0" anchor="b"/>
                </a:tc>
                <a:extLst>
                  <a:ext uri="{0D108BD9-81ED-4DB2-BD59-A6C34878D82A}">
                    <a16:rowId xmlns:a16="http://schemas.microsoft.com/office/drawing/2014/main" val="2893137185"/>
                  </a:ext>
                </a:extLst>
              </a:tr>
              <a:tr h="93913">
                <a:tc>
                  <a:txBody>
                    <a:bodyPr/>
                    <a:lstStyle/>
                    <a:p>
                      <a:pPr algn="l" fontAlgn="t"/>
                      <a:endParaRPr lang="en-US" sz="700" b="0" i="0" u="none" strike="noStrike">
                        <a:effectLst/>
                        <a:latin typeface="Arial" panose="020B0604020202020204" pitchFamily="34" charset="0"/>
                      </a:endParaRPr>
                    </a:p>
                  </a:txBody>
                  <a:tcPr marL="4246" marR="4246" marT="4246" marB="0"/>
                </a:tc>
                <a:tc gridSpan="3">
                  <a:txBody>
                    <a:bodyPr/>
                    <a:lstStyle/>
                    <a:p>
                      <a:pPr algn="l" fontAlgn="b"/>
                      <a:endParaRPr lang="en-US" sz="700" b="0" i="0" u="none" strike="noStrike" dirty="0">
                        <a:effectLst/>
                        <a:latin typeface="Arial" panose="020B0604020202020204" pitchFamily="34" charset="0"/>
                      </a:endParaRPr>
                    </a:p>
                  </a:txBody>
                  <a:tcPr marL="4246" marR="4246" marT="4246"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1598250"/>
                  </a:ext>
                </a:extLst>
              </a:tr>
              <a:tr h="93913">
                <a:tc>
                  <a:txBody>
                    <a:bodyPr/>
                    <a:lstStyle/>
                    <a:p>
                      <a:pPr algn="l" fontAlgn="t"/>
                      <a:endParaRPr lang="en-US" sz="700" b="0" i="0" u="none" strike="noStrike">
                        <a:effectLst/>
                        <a:latin typeface="Arial" panose="020B0604020202020204" pitchFamily="34" charset="0"/>
                      </a:endParaRPr>
                    </a:p>
                  </a:txBody>
                  <a:tcPr marL="4246" marR="4246" marT="4246" marB="0"/>
                </a:tc>
                <a:tc>
                  <a:txBody>
                    <a:bodyPr/>
                    <a:lstStyle/>
                    <a:p>
                      <a:pPr algn="l" fontAlgn="b"/>
                      <a:endParaRPr lang="en-US" sz="700" b="0" i="0" u="none" strike="noStrike">
                        <a:effectLst/>
                        <a:latin typeface="Arial" panose="020B0604020202020204" pitchFamily="34" charset="0"/>
                      </a:endParaRPr>
                    </a:p>
                  </a:txBody>
                  <a:tcPr marL="4246" marR="4246" marT="4246" marB="0" anchor="b"/>
                </a:tc>
                <a:tc>
                  <a:txBody>
                    <a:bodyPr/>
                    <a:lstStyle/>
                    <a:p>
                      <a:pPr algn="l" fontAlgn="b"/>
                      <a:endParaRPr lang="en-US" sz="400" b="0" i="0" u="none" strike="noStrike" dirty="0">
                        <a:effectLst/>
                        <a:latin typeface="Arial" panose="020B0604020202020204" pitchFamily="34" charset="0"/>
                      </a:endParaRPr>
                    </a:p>
                  </a:txBody>
                  <a:tcPr marL="4246" marR="4246" marT="4246" marB="0" anchor="b"/>
                </a:tc>
                <a:tc>
                  <a:txBody>
                    <a:bodyPr/>
                    <a:lstStyle/>
                    <a:p>
                      <a:pPr algn="l" fontAlgn="b"/>
                      <a:endParaRPr lang="en-US" sz="400" b="0" i="0" u="none" strike="noStrike">
                        <a:effectLst/>
                        <a:latin typeface="Arial" panose="020B0604020202020204" pitchFamily="34" charset="0"/>
                      </a:endParaRPr>
                    </a:p>
                  </a:txBody>
                  <a:tcPr marL="4246" marR="4246" marT="4246" marB="0" anchor="b"/>
                </a:tc>
                <a:extLst>
                  <a:ext uri="{0D108BD9-81ED-4DB2-BD59-A6C34878D82A}">
                    <a16:rowId xmlns:a16="http://schemas.microsoft.com/office/drawing/2014/main" val="3825789410"/>
                  </a:ext>
                </a:extLst>
              </a:tr>
              <a:tr h="110604">
                <a:tc>
                  <a:txBody>
                    <a:bodyPr/>
                    <a:lstStyle/>
                    <a:p>
                      <a:pPr algn="l" fontAlgn="t"/>
                      <a:endParaRPr lang="en-US" sz="700" b="0" i="0" u="none" strike="noStrike">
                        <a:effectLst/>
                        <a:latin typeface="Arial" panose="020B0604020202020204" pitchFamily="34" charset="0"/>
                      </a:endParaRPr>
                    </a:p>
                  </a:txBody>
                  <a:tcPr marL="4246" marR="4246" marT="4246" marB="0"/>
                </a:tc>
                <a:tc>
                  <a:txBody>
                    <a:bodyPr/>
                    <a:lstStyle/>
                    <a:p>
                      <a:pPr algn="l" fontAlgn="b"/>
                      <a:endParaRPr lang="en-US" sz="700" b="0" i="0" u="none" strike="noStrike">
                        <a:effectLst/>
                        <a:latin typeface="Arial" panose="020B0604020202020204" pitchFamily="34" charset="0"/>
                      </a:endParaRPr>
                    </a:p>
                  </a:txBody>
                  <a:tcPr marL="4246" marR="4246" marT="4246" marB="0" anchor="b"/>
                </a:tc>
                <a:tc>
                  <a:txBody>
                    <a:bodyPr/>
                    <a:lstStyle/>
                    <a:p>
                      <a:pPr algn="l" fontAlgn="b"/>
                      <a:endParaRPr lang="en-US" sz="400" b="0" i="0" u="none" strike="noStrike" dirty="0">
                        <a:effectLst/>
                        <a:latin typeface="Arial" panose="020B0604020202020204" pitchFamily="34" charset="0"/>
                      </a:endParaRPr>
                    </a:p>
                  </a:txBody>
                  <a:tcPr marL="4246" marR="4246" marT="4246" marB="0" anchor="b"/>
                </a:tc>
                <a:tc>
                  <a:txBody>
                    <a:bodyPr/>
                    <a:lstStyle/>
                    <a:p>
                      <a:pPr algn="l" fontAlgn="b"/>
                      <a:endParaRPr lang="en-US" sz="400" b="0" i="0" u="none" strike="noStrike">
                        <a:effectLst/>
                        <a:latin typeface="Arial" panose="020B0604020202020204" pitchFamily="34" charset="0"/>
                      </a:endParaRPr>
                    </a:p>
                  </a:txBody>
                  <a:tcPr marL="4246" marR="4246" marT="4246" marB="0" anchor="b"/>
                </a:tc>
                <a:extLst>
                  <a:ext uri="{0D108BD9-81ED-4DB2-BD59-A6C34878D82A}">
                    <a16:rowId xmlns:a16="http://schemas.microsoft.com/office/drawing/2014/main" val="3476293830"/>
                  </a:ext>
                </a:extLst>
              </a:tr>
              <a:tr h="120846">
                <a:tc>
                  <a:txBody>
                    <a:bodyPr/>
                    <a:lstStyle/>
                    <a:p>
                      <a:pPr algn="ctr" fontAlgn="t"/>
                      <a:endParaRPr lang="en-US" sz="900" b="0" i="0" u="none" strike="noStrike" dirty="0">
                        <a:effectLst/>
                        <a:latin typeface="Trebuchet MS" panose="020B0603020202020204" pitchFamily="34" charset="0"/>
                      </a:endParaRPr>
                    </a:p>
                  </a:txBody>
                  <a:tcPr marL="5578" marR="5578" marT="5578" marB="0"/>
                </a:tc>
                <a:tc>
                  <a:txBody>
                    <a:bodyPr/>
                    <a:lstStyle/>
                    <a:p>
                      <a:pPr algn="ctr" fontAlgn="t"/>
                      <a:endParaRPr lang="en-US" sz="900" b="0" i="0" u="none" strike="noStrike" dirty="0">
                        <a:effectLst/>
                        <a:latin typeface="Trebuchet MS" panose="020B0603020202020204" pitchFamily="34" charset="0"/>
                      </a:endParaRPr>
                    </a:p>
                  </a:txBody>
                  <a:tcPr marL="5578" marR="5578" marT="5578" marB="0"/>
                </a:tc>
                <a:tc>
                  <a:txBody>
                    <a:bodyPr/>
                    <a:lstStyle/>
                    <a:p>
                      <a:pPr algn="l" fontAlgn="b"/>
                      <a:endParaRPr lang="en-US" sz="400" b="0" i="0" u="none" strike="noStrike" dirty="0">
                        <a:effectLst/>
                        <a:latin typeface="Arial" panose="020B0604020202020204" pitchFamily="34" charset="0"/>
                      </a:endParaRPr>
                    </a:p>
                  </a:txBody>
                  <a:tcPr marL="4246" marR="4246" marT="4246" marB="0" anchor="b"/>
                </a:tc>
                <a:tc>
                  <a:txBody>
                    <a:bodyPr/>
                    <a:lstStyle/>
                    <a:p>
                      <a:pPr algn="l" fontAlgn="b"/>
                      <a:endParaRPr lang="en-US" sz="400" b="0" i="0" u="none" strike="noStrike" dirty="0">
                        <a:effectLst/>
                        <a:latin typeface="Arial" panose="020B0604020202020204" pitchFamily="34" charset="0"/>
                      </a:endParaRPr>
                    </a:p>
                  </a:txBody>
                  <a:tcPr marL="4246" marR="4246" marT="4246" marB="0" anchor="b"/>
                </a:tc>
                <a:extLst>
                  <a:ext uri="{0D108BD9-81ED-4DB2-BD59-A6C34878D82A}">
                    <a16:rowId xmlns:a16="http://schemas.microsoft.com/office/drawing/2014/main" val="4034157196"/>
                  </a:ext>
                </a:extLst>
              </a:tr>
              <a:tr h="309662">
                <a:tc>
                  <a:txBody>
                    <a:bodyPr/>
                    <a:lstStyle/>
                    <a:p>
                      <a:pPr algn="ctr" fontAlgn="t"/>
                      <a:endParaRPr lang="en-US" sz="900" b="0" i="0" u="none" strike="noStrike" dirty="0">
                        <a:effectLst/>
                        <a:highlight>
                          <a:srgbClr val="C0C0C0"/>
                        </a:highlight>
                        <a:latin typeface="Trebuchet MS" panose="020B0603020202020204" pitchFamily="34" charset="0"/>
                      </a:endParaRPr>
                    </a:p>
                  </a:txBody>
                  <a:tcPr marL="5578" marR="5578" marT="5578" marB="0"/>
                </a:tc>
                <a:tc>
                  <a:txBody>
                    <a:bodyPr/>
                    <a:lstStyle/>
                    <a:p>
                      <a:pPr algn="ctr" fontAlgn="b"/>
                      <a:endParaRPr lang="en-US" sz="900" b="0" i="0" u="none" strike="noStrike" dirty="0">
                        <a:effectLst/>
                        <a:highlight>
                          <a:srgbClr val="C0C0C0"/>
                        </a:highlight>
                        <a:latin typeface="Trebuchet MS" panose="020B0603020202020204" pitchFamily="34" charset="0"/>
                      </a:endParaRPr>
                    </a:p>
                  </a:txBody>
                  <a:tcPr marL="5578" marR="5578" marT="5578" marB="0" anchor="b"/>
                </a:tc>
                <a:tc>
                  <a:txBody>
                    <a:bodyPr/>
                    <a:lstStyle/>
                    <a:p>
                      <a:endParaRPr lang="en-US" dirty="0">
                        <a:highlight>
                          <a:srgbClr val="C0C0C0"/>
                        </a:highlight>
                      </a:endParaRPr>
                    </a:p>
                  </a:txBody>
                  <a:tcPr/>
                </a:tc>
                <a:tc>
                  <a:txBody>
                    <a:bodyPr/>
                    <a:lstStyle/>
                    <a:p>
                      <a:pPr algn="l" fontAlgn="b"/>
                      <a:endParaRPr lang="en-US" sz="400" b="0" i="0" u="none" strike="noStrike">
                        <a:effectLst/>
                        <a:highlight>
                          <a:srgbClr val="C0C0C0"/>
                        </a:highlight>
                        <a:latin typeface="Arial" panose="020B0604020202020204" pitchFamily="34" charset="0"/>
                      </a:endParaRPr>
                    </a:p>
                  </a:txBody>
                  <a:tcPr marL="4246" marR="4246" marT="4246" marB="0" anchor="b"/>
                </a:tc>
                <a:extLst>
                  <a:ext uri="{0D108BD9-81ED-4DB2-BD59-A6C34878D82A}">
                    <a16:rowId xmlns:a16="http://schemas.microsoft.com/office/drawing/2014/main" val="2971521725"/>
                  </a:ext>
                </a:extLst>
              </a:tr>
              <a:tr h="120846">
                <a:tc>
                  <a:txBody>
                    <a:bodyPr/>
                    <a:lstStyle/>
                    <a:p>
                      <a:pPr algn="ctr" fontAlgn="t"/>
                      <a:endParaRPr lang="en-US" sz="900" b="0" i="0" u="none" strike="noStrike" dirty="0">
                        <a:effectLst/>
                        <a:highlight>
                          <a:srgbClr val="C0C0C0"/>
                        </a:highlight>
                        <a:latin typeface="Trebuchet MS" panose="020B0603020202020204" pitchFamily="34" charset="0"/>
                      </a:endParaRPr>
                    </a:p>
                  </a:txBody>
                  <a:tcPr marL="5578" marR="5578" marT="5578" marB="0"/>
                </a:tc>
                <a:tc>
                  <a:txBody>
                    <a:bodyPr/>
                    <a:lstStyle/>
                    <a:p>
                      <a:pPr algn="ctr" fontAlgn="b"/>
                      <a:endParaRPr lang="en-US" sz="900" b="0" i="0" u="none" strike="noStrike" dirty="0">
                        <a:effectLst/>
                        <a:highlight>
                          <a:srgbClr val="C0C0C0"/>
                        </a:highlight>
                        <a:latin typeface="Trebuchet MS" panose="020B0603020202020204" pitchFamily="34" charset="0"/>
                      </a:endParaRPr>
                    </a:p>
                  </a:txBody>
                  <a:tcPr marL="5578" marR="5578" marT="5578" marB="0" anchor="b"/>
                </a:tc>
                <a:tc>
                  <a:txBody>
                    <a:bodyPr/>
                    <a:lstStyle/>
                    <a:p>
                      <a:pPr algn="l" fontAlgn="b"/>
                      <a:endParaRPr lang="en-US" sz="400" b="0" i="0" u="none" strike="noStrike" dirty="0">
                        <a:effectLst/>
                        <a:highlight>
                          <a:srgbClr val="C0C0C0"/>
                        </a:highlight>
                        <a:latin typeface="Arial" panose="020B0604020202020204" pitchFamily="34" charset="0"/>
                      </a:endParaRPr>
                    </a:p>
                  </a:txBody>
                  <a:tcPr marL="4246" marR="4246" marT="4246" marB="0" anchor="b"/>
                </a:tc>
                <a:tc>
                  <a:txBody>
                    <a:bodyPr/>
                    <a:lstStyle/>
                    <a:p>
                      <a:pPr algn="l" fontAlgn="b"/>
                      <a:endParaRPr lang="en-US" sz="400" b="0" i="0" u="none" strike="noStrike">
                        <a:effectLst/>
                        <a:highlight>
                          <a:srgbClr val="C0C0C0"/>
                        </a:highlight>
                        <a:latin typeface="Arial" panose="020B0604020202020204" pitchFamily="34" charset="0"/>
                      </a:endParaRPr>
                    </a:p>
                  </a:txBody>
                  <a:tcPr marL="4246" marR="4246" marT="4246" marB="0" anchor="b"/>
                </a:tc>
                <a:extLst>
                  <a:ext uri="{0D108BD9-81ED-4DB2-BD59-A6C34878D82A}">
                    <a16:rowId xmlns:a16="http://schemas.microsoft.com/office/drawing/2014/main" val="3902766522"/>
                  </a:ext>
                </a:extLst>
              </a:tr>
              <a:tr h="120846">
                <a:tc>
                  <a:txBody>
                    <a:bodyPr/>
                    <a:lstStyle/>
                    <a:p>
                      <a:pPr algn="ctr" fontAlgn="t"/>
                      <a:endParaRPr lang="en-US" sz="900" b="0" i="0" u="none" strike="noStrike" dirty="0">
                        <a:effectLst/>
                        <a:highlight>
                          <a:srgbClr val="C0C0C0"/>
                        </a:highlight>
                        <a:latin typeface="Trebuchet MS" panose="020B0603020202020204" pitchFamily="34" charset="0"/>
                      </a:endParaRPr>
                    </a:p>
                  </a:txBody>
                  <a:tcPr marL="5578" marR="5578" marT="5578" marB="0"/>
                </a:tc>
                <a:tc>
                  <a:txBody>
                    <a:bodyPr/>
                    <a:lstStyle/>
                    <a:p>
                      <a:pPr algn="ctr" fontAlgn="b"/>
                      <a:endParaRPr lang="en-US" sz="900" b="0" i="0" u="none" strike="noStrike" dirty="0">
                        <a:effectLst/>
                        <a:highlight>
                          <a:srgbClr val="C0C0C0"/>
                        </a:highlight>
                        <a:latin typeface="Arial" panose="020B0604020202020204" pitchFamily="34" charset="0"/>
                      </a:endParaRPr>
                    </a:p>
                  </a:txBody>
                  <a:tcPr marL="5578" marR="5578" marT="5578" marB="0" anchor="b"/>
                </a:tc>
                <a:tc>
                  <a:txBody>
                    <a:bodyPr/>
                    <a:lstStyle/>
                    <a:p>
                      <a:pPr algn="l" fontAlgn="b"/>
                      <a:endParaRPr lang="en-US" sz="400" b="0" i="0" u="none" strike="noStrike" dirty="0">
                        <a:effectLst/>
                        <a:highlight>
                          <a:srgbClr val="C0C0C0"/>
                        </a:highlight>
                        <a:latin typeface="Arial" panose="020B0604020202020204" pitchFamily="34" charset="0"/>
                      </a:endParaRPr>
                    </a:p>
                  </a:txBody>
                  <a:tcPr marL="4246" marR="4246" marT="4246" marB="0" anchor="b"/>
                </a:tc>
                <a:tc>
                  <a:txBody>
                    <a:bodyPr/>
                    <a:lstStyle/>
                    <a:p>
                      <a:pPr algn="l" fontAlgn="b"/>
                      <a:endParaRPr lang="en-US" sz="400" b="0" i="0" u="none" strike="noStrike">
                        <a:effectLst/>
                        <a:highlight>
                          <a:srgbClr val="C0C0C0"/>
                        </a:highlight>
                        <a:latin typeface="Arial" panose="020B0604020202020204" pitchFamily="34" charset="0"/>
                      </a:endParaRPr>
                    </a:p>
                  </a:txBody>
                  <a:tcPr marL="4246" marR="4246" marT="4246" marB="0" anchor="b"/>
                </a:tc>
                <a:extLst>
                  <a:ext uri="{0D108BD9-81ED-4DB2-BD59-A6C34878D82A}">
                    <a16:rowId xmlns:a16="http://schemas.microsoft.com/office/drawing/2014/main" val="1963978196"/>
                  </a:ext>
                </a:extLst>
              </a:tr>
              <a:tr h="120846">
                <a:tc>
                  <a:txBody>
                    <a:bodyPr/>
                    <a:lstStyle/>
                    <a:p>
                      <a:pPr algn="ctr" fontAlgn="t"/>
                      <a:endParaRPr lang="en-US" sz="900" b="0" i="0" u="none" strike="noStrike" dirty="0">
                        <a:effectLst/>
                        <a:highlight>
                          <a:srgbClr val="C0C0C0"/>
                        </a:highlight>
                        <a:latin typeface="Trebuchet MS" panose="020B0603020202020204" pitchFamily="34" charset="0"/>
                      </a:endParaRPr>
                    </a:p>
                  </a:txBody>
                  <a:tcPr marL="5578" marR="5578" marT="5578" marB="0"/>
                </a:tc>
                <a:tc>
                  <a:txBody>
                    <a:bodyPr/>
                    <a:lstStyle/>
                    <a:p>
                      <a:pPr algn="ctr" fontAlgn="b"/>
                      <a:endParaRPr lang="en-US" sz="900" b="0" i="0" u="none" strike="noStrike" dirty="0">
                        <a:effectLst/>
                        <a:highlight>
                          <a:srgbClr val="C0C0C0"/>
                        </a:highlight>
                        <a:latin typeface="Trebuchet MS" panose="020B0603020202020204" pitchFamily="34" charset="0"/>
                      </a:endParaRPr>
                    </a:p>
                  </a:txBody>
                  <a:tcPr marL="5578" marR="5578" marT="5578" marB="0" anchor="b"/>
                </a:tc>
                <a:tc>
                  <a:txBody>
                    <a:bodyPr/>
                    <a:lstStyle/>
                    <a:p>
                      <a:pPr algn="l" fontAlgn="b"/>
                      <a:endParaRPr lang="en-US" sz="400" b="0" i="0" u="none" strike="noStrike" dirty="0">
                        <a:effectLst/>
                        <a:highlight>
                          <a:srgbClr val="C0C0C0"/>
                        </a:highlight>
                        <a:latin typeface="Arial" panose="020B0604020202020204" pitchFamily="34" charset="0"/>
                      </a:endParaRPr>
                    </a:p>
                  </a:txBody>
                  <a:tcPr marL="4246" marR="4246" marT="4246" marB="0" anchor="b"/>
                </a:tc>
                <a:tc>
                  <a:txBody>
                    <a:bodyPr/>
                    <a:lstStyle/>
                    <a:p>
                      <a:pPr algn="l" fontAlgn="b"/>
                      <a:endParaRPr lang="en-US" sz="400" b="0" i="0" u="none" strike="noStrike">
                        <a:effectLst/>
                        <a:highlight>
                          <a:srgbClr val="C0C0C0"/>
                        </a:highlight>
                        <a:latin typeface="Arial" panose="020B0604020202020204" pitchFamily="34" charset="0"/>
                      </a:endParaRPr>
                    </a:p>
                  </a:txBody>
                  <a:tcPr marL="4246" marR="4246" marT="4246" marB="0" anchor="b"/>
                </a:tc>
                <a:extLst>
                  <a:ext uri="{0D108BD9-81ED-4DB2-BD59-A6C34878D82A}">
                    <a16:rowId xmlns:a16="http://schemas.microsoft.com/office/drawing/2014/main" val="4098910038"/>
                  </a:ext>
                </a:extLst>
              </a:tr>
              <a:tr h="119718">
                <a:tc>
                  <a:txBody>
                    <a:bodyPr/>
                    <a:lstStyle/>
                    <a:p>
                      <a:pPr algn="ctr" fontAlgn="t"/>
                      <a:endParaRPr lang="en-US" sz="900" b="0" i="0" u="none" strike="noStrike" dirty="0">
                        <a:effectLst/>
                        <a:highlight>
                          <a:srgbClr val="C0C0C0"/>
                        </a:highlight>
                        <a:latin typeface="Trebuchet MS" panose="020B0603020202020204" pitchFamily="34" charset="0"/>
                      </a:endParaRPr>
                    </a:p>
                  </a:txBody>
                  <a:tcPr marL="4246" marR="4246" marT="4246" marB="0"/>
                </a:tc>
                <a:tc>
                  <a:txBody>
                    <a:bodyPr/>
                    <a:lstStyle/>
                    <a:p>
                      <a:pPr algn="ctr" fontAlgn="b"/>
                      <a:endParaRPr lang="en-US" sz="900" b="0" i="0" u="none" strike="noStrike" dirty="0">
                        <a:effectLst/>
                        <a:highlight>
                          <a:srgbClr val="C0C0C0"/>
                        </a:highlight>
                        <a:latin typeface="Trebuchet MS" panose="020B0603020202020204" pitchFamily="34" charset="0"/>
                      </a:endParaRPr>
                    </a:p>
                  </a:txBody>
                  <a:tcPr marL="4246" marR="4246" marT="4246" marB="0" anchor="b"/>
                </a:tc>
                <a:tc>
                  <a:txBody>
                    <a:bodyPr/>
                    <a:lstStyle/>
                    <a:p>
                      <a:pPr algn="l" fontAlgn="b"/>
                      <a:endParaRPr lang="en-US" sz="400" b="0" i="0" u="none" strike="noStrike" dirty="0">
                        <a:effectLst/>
                        <a:highlight>
                          <a:srgbClr val="C0C0C0"/>
                        </a:highlight>
                        <a:latin typeface="Arial" panose="020B0604020202020204" pitchFamily="34" charset="0"/>
                      </a:endParaRPr>
                    </a:p>
                  </a:txBody>
                  <a:tcPr marL="4246" marR="4246" marT="4246" marB="0" anchor="b"/>
                </a:tc>
                <a:tc>
                  <a:txBody>
                    <a:bodyPr/>
                    <a:lstStyle/>
                    <a:p>
                      <a:pPr algn="l" fontAlgn="b"/>
                      <a:endParaRPr lang="en-US" sz="400" b="0" i="0" u="none" strike="noStrike">
                        <a:effectLst/>
                        <a:highlight>
                          <a:srgbClr val="C0C0C0"/>
                        </a:highlight>
                        <a:latin typeface="Arial" panose="020B0604020202020204" pitchFamily="34" charset="0"/>
                      </a:endParaRPr>
                    </a:p>
                  </a:txBody>
                  <a:tcPr marL="4246" marR="4246" marT="4246" marB="0" anchor="b"/>
                </a:tc>
                <a:extLst>
                  <a:ext uri="{0D108BD9-81ED-4DB2-BD59-A6C34878D82A}">
                    <a16:rowId xmlns:a16="http://schemas.microsoft.com/office/drawing/2014/main" val="2437028567"/>
                  </a:ext>
                </a:extLst>
              </a:tr>
              <a:tr h="93913">
                <a:tc>
                  <a:txBody>
                    <a:bodyPr/>
                    <a:lstStyle/>
                    <a:p>
                      <a:pPr algn="l" fontAlgn="t"/>
                      <a:endParaRPr lang="en-US" sz="700" b="0" i="0" u="none" strike="noStrike" dirty="0">
                        <a:effectLst/>
                        <a:highlight>
                          <a:srgbClr val="C0C0C0"/>
                        </a:highlight>
                        <a:latin typeface="Arial" panose="020B0604020202020204" pitchFamily="34" charset="0"/>
                      </a:endParaRPr>
                    </a:p>
                  </a:txBody>
                  <a:tcPr marL="4246" marR="4246" marT="4246" marB="0"/>
                </a:tc>
                <a:tc>
                  <a:txBody>
                    <a:bodyPr/>
                    <a:lstStyle/>
                    <a:p>
                      <a:pPr algn="l" fontAlgn="b"/>
                      <a:endParaRPr lang="en-US" sz="700" b="0" i="0" u="none" strike="noStrike" dirty="0">
                        <a:effectLst/>
                        <a:highlight>
                          <a:srgbClr val="C0C0C0"/>
                        </a:highlight>
                        <a:latin typeface="Arial" panose="020B0604020202020204" pitchFamily="34" charset="0"/>
                      </a:endParaRPr>
                    </a:p>
                  </a:txBody>
                  <a:tcPr marL="4246" marR="4246" marT="4246" marB="0" anchor="b"/>
                </a:tc>
                <a:tc>
                  <a:txBody>
                    <a:bodyPr/>
                    <a:lstStyle/>
                    <a:p>
                      <a:pPr algn="l" fontAlgn="b"/>
                      <a:endParaRPr lang="en-US" sz="400" b="0" i="0" u="none" strike="noStrike" dirty="0">
                        <a:effectLst/>
                        <a:highlight>
                          <a:srgbClr val="C0C0C0"/>
                        </a:highlight>
                        <a:latin typeface="Arial" panose="020B0604020202020204" pitchFamily="34" charset="0"/>
                      </a:endParaRPr>
                    </a:p>
                  </a:txBody>
                  <a:tcPr marL="4246" marR="4246" marT="4246" marB="0" anchor="b"/>
                </a:tc>
                <a:tc>
                  <a:txBody>
                    <a:bodyPr/>
                    <a:lstStyle/>
                    <a:p>
                      <a:pPr algn="l" fontAlgn="b"/>
                      <a:endParaRPr lang="en-US" sz="400" b="0" i="0" u="none" strike="noStrike">
                        <a:effectLst/>
                        <a:highlight>
                          <a:srgbClr val="C0C0C0"/>
                        </a:highlight>
                        <a:latin typeface="Arial" panose="020B0604020202020204" pitchFamily="34" charset="0"/>
                      </a:endParaRPr>
                    </a:p>
                  </a:txBody>
                  <a:tcPr marL="4246" marR="4246" marT="4246" marB="0" anchor="b"/>
                </a:tc>
                <a:extLst>
                  <a:ext uri="{0D108BD9-81ED-4DB2-BD59-A6C34878D82A}">
                    <a16:rowId xmlns:a16="http://schemas.microsoft.com/office/drawing/2014/main" val="3400610666"/>
                  </a:ext>
                </a:extLst>
              </a:tr>
              <a:tr h="93913">
                <a:tc>
                  <a:txBody>
                    <a:bodyPr/>
                    <a:lstStyle/>
                    <a:p>
                      <a:pPr algn="l" fontAlgn="t"/>
                      <a:endParaRPr lang="en-US" sz="700" b="0" i="0" u="none" strike="noStrike" dirty="0">
                        <a:effectLst/>
                        <a:highlight>
                          <a:srgbClr val="C0C0C0"/>
                        </a:highlight>
                        <a:latin typeface="Arial" panose="020B0604020202020204" pitchFamily="34" charset="0"/>
                      </a:endParaRPr>
                    </a:p>
                  </a:txBody>
                  <a:tcPr marL="4246" marR="4246" marT="4246" marB="0"/>
                </a:tc>
                <a:tc gridSpan="2">
                  <a:txBody>
                    <a:bodyPr/>
                    <a:lstStyle/>
                    <a:p>
                      <a:pPr algn="l" fontAlgn="b"/>
                      <a:endParaRPr lang="en-US" sz="700" b="0" i="0" u="none" strike="noStrike" dirty="0">
                        <a:effectLst/>
                        <a:highlight>
                          <a:srgbClr val="C0C0C0"/>
                        </a:highlight>
                        <a:latin typeface="Arial" panose="020B0604020202020204" pitchFamily="34" charset="0"/>
                      </a:endParaRPr>
                    </a:p>
                  </a:txBody>
                  <a:tcPr marL="4246" marR="4246" marT="4246" marB="0" anchor="b"/>
                </a:tc>
                <a:tc hMerge="1">
                  <a:txBody>
                    <a:bodyPr/>
                    <a:lstStyle/>
                    <a:p>
                      <a:endParaRPr lang="en-US"/>
                    </a:p>
                  </a:txBody>
                  <a:tcPr/>
                </a:tc>
                <a:tc>
                  <a:txBody>
                    <a:bodyPr/>
                    <a:lstStyle/>
                    <a:p>
                      <a:pPr algn="l" fontAlgn="b"/>
                      <a:endParaRPr lang="en-US" sz="400" b="0" i="0" u="none" strike="noStrike">
                        <a:effectLst/>
                        <a:highlight>
                          <a:srgbClr val="C0C0C0"/>
                        </a:highlight>
                        <a:latin typeface="Arial" panose="020B0604020202020204" pitchFamily="34" charset="0"/>
                      </a:endParaRPr>
                    </a:p>
                  </a:txBody>
                  <a:tcPr marL="4246" marR="4246" marT="4246" marB="0" anchor="b"/>
                </a:tc>
                <a:extLst>
                  <a:ext uri="{0D108BD9-81ED-4DB2-BD59-A6C34878D82A}">
                    <a16:rowId xmlns:a16="http://schemas.microsoft.com/office/drawing/2014/main" val="999227594"/>
                  </a:ext>
                </a:extLst>
              </a:tr>
              <a:tr h="93913">
                <a:tc>
                  <a:txBody>
                    <a:bodyPr/>
                    <a:lstStyle/>
                    <a:p>
                      <a:pPr algn="l" fontAlgn="t"/>
                      <a:endParaRPr lang="en-US" sz="700" b="0" i="0" u="none" strike="noStrike">
                        <a:effectLst/>
                        <a:highlight>
                          <a:srgbClr val="C0C0C0"/>
                        </a:highlight>
                        <a:latin typeface="Arial" panose="020B0604020202020204" pitchFamily="34" charset="0"/>
                      </a:endParaRPr>
                    </a:p>
                  </a:txBody>
                  <a:tcPr marL="4246" marR="4246" marT="4246" marB="0"/>
                </a:tc>
                <a:tc gridSpan="3">
                  <a:txBody>
                    <a:bodyPr/>
                    <a:lstStyle/>
                    <a:p>
                      <a:pPr algn="l" fontAlgn="b"/>
                      <a:endParaRPr lang="en-US" sz="700" b="0" i="0" u="none" strike="noStrike" dirty="0">
                        <a:effectLst/>
                        <a:highlight>
                          <a:srgbClr val="C0C0C0"/>
                        </a:highlight>
                        <a:latin typeface="Arial" panose="020B0604020202020204" pitchFamily="34" charset="0"/>
                      </a:endParaRPr>
                    </a:p>
                  </a:txBody>
                  <a:tcPr marL="4246" marR="4246" marT="4246"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3444646"/>
                  </a:ext>
                </a:extLst>
              </a:tr>
              <a:tr h="93913">
                <a:tc>
                  <a:txBody>
                    <a:bodyPr/>
                    <a:lstStyle/>
                    <a:p>
                      <a:pPr algn="l" fontAlgn="t"/>
                      <a:endParaRPr lang="en-US" sz="700" b="0" i="0" u="none" strike="noStrike">
                        <a:effectLst/>
                        <a:highlight>
                          <a:srgbClr val="C0C0C0"/>
                        </a:highlight>
                        <a:latin typeface="Arial" panose="020B0604020202020204" pitchFamily="34" charset="0"/>
                      </a:endParaRPr>
                    </a:p>
                  </a:txBody>
                  <a:tcPr marL="4246" marR="4246" marT="4246" marB="0"/>
                </a:tc>
                <a:tc>
                  <a:txBody>
                    <a:bodyPr/>
                    <a:lstStyle/>
                    <a:p>
                      <a:pPr algn="l" fontAlgn="b"/>
                      <a:endParaRPr lang="en-US" sz="700" b="0" i="0" u="none" strike="noStrike" dirty="0">
                        <a:effectLst/>
                        <a:highlight>
                          <a:srgbClr val="C0C0C0"/>
                        </a:highlight>
                        <a:latin typeface="Arial" panose="020B0604020202020204" pitchFamily="34" charset="0"/>
                      </a:endParaRPr>
                    </a:p>
                  </a:txBody>
                  <a:tcPr marL="4246" marR="4246" marT="4246" marB="0" anchor="b"/>
                </a:tc>
                <a:tc>
                  <a:txBody>
                    <a:bodyPr/>
                    <a:lstStyle/>
                    <a:p>
                      <a:pPr algn="l" fontAlgn="b"/>
                      <a:endParaRPr lang="en-US" sz="400" b="0" i="0" u="none" strike="noStrike" dirty="0">
                        <a:effectLst/>
                        <a:highlight>
                          <a:srgbClr val="C0C0C0"/>
                        </a:highlight>
                        <a:latin typeface="Arial" panose="020B0604020202020204" pitchFamily="34" charset="0"/>
                      </a:endParaRPr>
                    </a:p>
                  </a:txBody>
                  <a:tcPr marL="4246" marR="4246" marT="4246" marB="0" anchor="b"/>
                </a:tc>
                <a:tc>
                  <a:txBody>
                    <a:bodyPr/>
                    <a:lstStyle/>
                    <a:p>
                      <a:pPr algn="l" fontAlgn="b"/>
                      <a:endParaRPr lang="en-US" sz="400" b="0" i="0" u="none" strike="noStrike" dirty="0">
                        <a:effectLst/>
                        <a:highlight>
                          <a:srgbClr val="C0C0C0"/>
                        </a:highlight>
                        <a:latin typeface="Arial" panose="020B0604020202020204" pitchFamily="34" charset="0"/>
                      </a:endParaRPr>
                    </a:p>
                  </a:txBody>
                  <a:tcPr marL="4246" marR="4246" marT="4246" marB="0" anchor="b"/>
                </a:tc>
                <a:extLst>
                  <a:ext uri="{0D108BD9-81ED-4DB2-BD59-A6C34878D82A}">
                    <a16:rowId xmlns:a16="http://schemas.microsoft.com/office/drawing/2014/main" val="2965995162"/>
                  </a:ext>
                </a:extLst>
              </a:tr>
              <a:tr h="93913">
                <a:tc>
                  <a:txBody>
                    <a:bodyPr/>
                    <a:lstStyle/>
                    <a:p>
                      <a:pPr algn="l" fontAlgn="t"/>
                      <a:endParaRPr lang="en-US" sz="700" b="0" i="0" u="none" strike="noStrike">
                        <a:effectLst/>
                        <a:highlight>
                          <a:srgbClr val="C0C0C0"/>
                        </a:highlight>
                        <a:latin typeface="Arial" panose="020B0604020202020204" pitchFamily="34" charset="0"/>
                      </a:endParaRPr>
                    </a:p>
                  </a:txBody>
                  <a:tcPr marL="4246" marR="4246" marT="4246" marB="0"/>
                </a:tc>
                <a:tc>
                  <a:txBody>
                    <a:bodyPr/>
                    <a:lstStyle/>
                    <a:p>
                      <a:pPr algn="l" fontAlgn="b"/>
                      <a:endParaRPr lang="en-US" sz="700" b="0" i="0" u="none" strike="noStrike" dirty="0">
                        <a:effectLst/>
                        <a:highlight>
                          <a:srgbClr val="C0C0C0"/>
                        </a:highlight>
                        <a:latin typeface="Arial" panose="020B0604020202020204" pitchFamily="34" charset="0"/>
                      </a:endParaRPr>
                    </a:p>
                  </a:txBody>
                  <a:tcPr marL="4246" marR="4246" marT="4246" marB="0" anchor="b"/>
                </a:tc>
                <a:tc>
                  <a:txBody>
                    <a:bodyPr/>
                    <a:lstStyle/>
                    <a:p>
                      <a:pPr algn="l" fontAlgn="b"/>
                      <a:endParaRPr lang="en-US" sz="400" b="0" i="0" u="none" strike="noStrike" dirty="0">
                        <a:effectLst/>
                        <a:highlight>
                          <a:srgbClr val="C0C0C0"/>
                        </a:highlight>
                        <a:latin typeface="Arial" panose="020B0604020202020204" pitchFamily="34" charset="0"/>
                      </a:endParaRPr>
                    </a:p>
                  </a:txBody>
                  <a:tcPr marL="4246" marR="4246" marT="4246" marB="0" anchor="b"/>
                </a:tc>
                <a:tc>
                  <a:txBody>
                    <a:bodyPr/>
                    <a:lstStyle/>
                    <a:p>
                      <a:pPr algn="l" fontAlgn="b"/>
                      <a:endParaRPr lang="en-US" sz="400" b="0" i="0" u="none" strike="noStrike" dirty="0">
                        <a:effectLst/>
                        <a:highlight>
                          <a:srgbClr val="C0C0C0"/>
                        </a:highlight>
                        <a:latin typeface="Arial" panose="020B0604020202020204" pitchFamily="34" charset="0"/>
                      </a:endParaRPr>
                    </a:p>
                  </a:txBody>
                  <a:tcPr marL="4246" marR="4246" marT="4246" marB="0" anchor="b"/>
                </a:tc>
                <a:extLst>
                  <a:ext uri="{0D108BD9-81ED-4DB2-BD59-A6C34878D82A}">
                    <a16:rowId xmlns:a16="http://schemas.microsoft.com/office/drawing/2014/main" val="1765237948"/>
                  </a:ext>
                </a:extLst>
              </a:tr>
              <a:tr h="93913">
                <a:tc>
                  <a:txBody>
                    <a:bodyPr/>
                    <a:lstStyle/>
                    <a:p>
                      <a:pPr algn="l" fontAlgn="t"/>
                      <a:endParaRPr lang="en-US" sz="700" b="0" i="0" u="none" strike="noStrike">
                        <a:effectLst/>
                        <a:highlight>
                          <a:srgbClr val="C0C0C0"/>
                        </a:highlight>
                        <a:latin typeface="Arial" panose="020B0604020202020204" pitchFamily="34" charset="0"/>
                      </a:endParaRPr>
                    </a:p>
                  </a:txBody>
                  <a:tcPr marL="4246" marR="4246" marT="4246" marB="0"/>
                </a:tc>
                <a:tc>
                  <a:txBody>
                    <a:bodyPr/>
                    <a:lstStyle/>
                    <a:p>
                      <a:pPr algn="l" fontAlgn="b"/>
                      <a:endParaRPr lang="en-US" sz="700" b="0" i="0" u="none" strike="noStrike" dirty="0">
                        <a:effectLst/>
                        <a:highlight>
                          <a:srgbClr val="C0C0C0"/>
                        </a:highlight>
                        <a:latin typeface="Arial" panose="020B0604020202020204" pitchFamily="34" charset="0"/>
                      </a:endParaRPr>
                    </a:p>
                  </a:txBody>
                  <a:tcPr marL="4246" marR="4246" marT="4246" marB="0" anchor="b"/>
                </a:tc>
                <a:tc>
                  <a:txBody>
                    <a:bodyPr/>
                    <a:lstStyle/>
                    <a:p>
                      <a:pPr algn="l" fontAlgn="b"/>
                      <a:endParaRPr lang="en-US" sz="400" b="0" i="0" u="none" strike="noStrike" dirty="0">
                        <a:effectLst/>
                        <a:highlight>
                          <a:srgbClr val="C0C0C0"/>
                        </a:highlight>
                        <a:latin typeface="Arial" panose="020B0604020202020204" pitchFamily="34" charset="0"/>
                      </a:endParaRPr>
                    </a:p>
                  </a:txBody>
                  <a:tcPr marL="4246" marR="4246" marT="4246" marB="0" anchor="b"/>
                </a:tc>
                <a:tc>
                  <a:txBody>
                    <a:bodyPr/>
                    <a:lstStyle/>
                    <a:p>
                      <a:pPr algn="l" fontAlgn="b"/>
                      <a:endParaRPr lang="en-US" sz="400" b="0" i="0" u="none" strike="noStrike" dirty="0">
                        <a:effectLst/>
                        <a:highlight>
                          <a:srgbClr val="C0C0C0"/>
                        </a:highlight>
                        <a:latin typeface="Arial" panose="020B0604020202020204" pitchFamily="34" charset="0"/>
                      </a:endParaRPr>
                    </a:p>
                  </a:txBody>
                  <a:tcPr marL="4246" marR="4246" marT="4246" marB="0" anchor="b"/>
                </a:tc>
                <a:extLst>
                  <a:ext uri="{0D108BD9-81ED-4DB2-BD59-A6C34878D82A}">
                    <a16:rowId xmlns:a16="http://schemas.microsoft.com/office/drawing/2014/main" val="1585072799"/>
                  </a:ext>
                </a:extLst>
              </a:tr>
            </a:tbl>
          </a:graphicData>
        </a:graphic>
      </p:graphicFrame>
    </p:spTree>
    <p:extLst>
      <p:ext uri="{BB962C8B-B14F-4D97-AF65-F5344CB8AC3E}">
        <p14:creationId xmlns:p14="http://schemas.microsoft.com/office/powerpoint/2010/main" val="4117194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3416</TotalTime>
  <Words>4320</Words>
  <Application>Microsoft Office PowerPoint</Application>
  <PresentationFormat>On-screen Show (4:3)</PresentationFormat>
  <Paragraphs>738</Paragraphs>
  <Slides>23</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Algerian</vt:lpstr>
      <vt:lpstr>Arial</vt:lpstr>
      <vt:lpstr>Atlanta</vt:lpstr>
      <vt:lpstr>Calibri</vt:lpstr>
      <vt:lpstr>Century Gothic</vt:lpstr>
      <vt:lpstr>Footlight MT Light</vt:lpstr>
      <vt:lpstr>Freestyle Script</vt:lpstr>
      <vt:lpstr>Gautami</vt:lpstr>
      <vt:lpstr>Grad</vt:lpstr>
      <vt:lpstr>Lucida Handwriting</vt:lpstr>
      <vt:lpstr>Lucida Sans</vt:lpstr>
      <vt:lpstr>Times New Roman</vt:lpstr>
      <vt:lpstr>Trebuchet MS</vt:lpstr>
      <vt:lpstr>Tw Cen MT</vt:lpstr>
      <vt:lpstr>Circuit</vt:lpstr>
      <vt:lpstr>2022-2023                        Statistical Report  </vt:lpstr>
      <vt:lpstr> </vt:lpstr>
      <vt:lpstr>Management </vt:lpstr>
      <vt:lpstr>PowerPoint Presentation</vt:lpstr>
      <vt:lpstr> </vt:lpstr>
      <vt:lpstr> </vt:lpstr>
      <vt:lpstr>Board of Health Operating Procedures </vt:lpstr>
      <vt:lpstr>Board of Health Operating Procedures </vt:lpstr>
      <vt:lpstr>Agency Staff/Discipline: </vt:lpstr>
      <vt:lpstr>Financial Information </vt:lpstr>
      <vt:lpstr> </vt:lpstr>
      <vt:lpstr> </vt:lpstr>
      <vt:lpstr>PowerPoint Presentation</vt:lpstr>
      <vt:lpstr>PowerPoint Presentation</vt:lpstr>
      <vt:lpstr> </vt:lpstr>
      <vt:lpstr>PowerPoint Presentation</vt:lpstr>
      <vt:lpstr> </vt:lpstr>
      <vt:lpstr>  </vt:lpstr>
      <vt:lpstr>Services Provided: Prenatal care including guidance and health education for labor and deliver, child care, safety, and family planning. Physicals, in-house lab testing, and services for teens and adults. We have a Nutritionist on staff that is available for weight and diabetic prenatal needs. Home visits for clients with high risk pregnancy issues are available as well as assistance with transportation needs for those who qualify. </vt:lpstr>
      <vt:lpstr> </vt:lpstr>
      <vt:lpstr>Quality Improvement  </vt:lpstr>
      <vt:lpstr>Numbers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2019-2020                        Statistical Report  </dc:title>
  <dc:creator>Cheryl Warren</dc:creator>
  <cp:lastModifiedBy>Cheryl Warren</cp:lastModifiedBy>
  <cp:revision>230</cp:revision>
  <cp:lastPrinted>2023-08-31T18:45:18Z</cp:lastPrinted>
  <dcterms:created xsi:type="dcterms:W3CDTF">2020-08-10T14:28:36Z</dcterms:created>
  <dcterms:modified xsi:type="dcterms:W3CDTF">2023-08-31T21:05:11Z</dcterms:modified>
</cp:coreProperties>
</file>